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4"/>
  </p:notesMasterIdLst>
  <p:sldIdLst>
    <p:sldId id="256" r:id="rId2"/>
    <p:sldId id="313" r:id="rId3"/>
    <p:sldId id="257" r:id="rId4"/>
    <p:sldId id="301" r:id="rId5"/>
    <p:sldId id="312" r:id="rId6"/>
    <p:sldId id="303" r:id="rId7"/>
    <p:sldId id="302" r:id="rId8"/>
    <p:sldId id="297" r:id="rId9"/>
    <p:sldId id="304" r:id="rId10"/>
    <p:sldId id="305" r:id="rId11"/>
    <p:sldId id="306" r:id="rId12"/>
    <p:sldId id="307" r:id="rId13"/>
    <p:sldId id="299" r:id="rId14"/>
    <p:sldId id="300" r:id="rId15"/>
    <p:sldId id="314" r:id="rId16"/>
    <p:sldId id="310" r:id="rId17"/>
    <p:sldId id="315" r:id="rId18"/>
    <p:sldId id="316" r:id="rId19"/>
    <p:sldId id="308" r:id="rId20"/>
    <p:sldId id="311" r:id="rId21"/>
    <p:sldId id="318" r:id="rId22"/>
    <p:sldId id="320" r:id="rId23"/>
    <p:sldId id="319" r:id="rId24"/>
    <p:sldId id="259" r:id="rId25"/>
    <p:sldId id="260" r:id="rId26"/>
    <p:sldId id="261" r:id="rId27"/>
    <p:sldId id="262" r:id="rId28"/>
    <p:sldId id="263" r:id="rId29"/>
    <p:sldId id="264" r:id="rId30"/>
    <p:sldId id="266" r:id="rId31"/>
    <p:sldId id="265" r:id="rId32"/>
    <p:sldId id="267" r:id="rId33"/>
    <p:sldId id="268" r:id="rId34"/>
    <p:sldId id="269" r:id="rId35"/>
    <p:sldId id="270" r:id="rId36"/>
    <p:sldId id="274" r:id="rId37"/>
    <p:sldId id="273" r:id="rId38"/>
    <p:sldId id="271" r:id="rId39"/>
    <p:sldId id="272" r:id="rId40"/>
    <p:sldId id="275" r:id="rId41"/>
    <p:sldId id="276" r:id="rId42"/>
    <p:sldId id="283" r:id="rId43"/>
    <p:sldId id="282" r:id="rId44"/>
    <p:sldId id="281" r:id="rId45"/>
    <p:sldId id="295" r:id="rId46"/>
    <p:sldId id="280" r:id="rId47"/>
    <p:sldId id="279" r:id="rId48"/>
    <p:sldId id="278" r:id="rId49"/>
    <p:sldId id="277" r:id="rId50"/>
    <p:sldId id="284" r:id="rId51"/>
    <p:sldId id="288" r:id="rId52"/>
    <p:sldId id="289" r:id="rId53"/>
    <p:sldId id="287" r:id="rId54"/>
    <p:sldId id="286" r:id="rId55"/>
    <p:sldId id="285" r:id="rId56"/>
    <p:sldId id="290" r:id="rId57"/>
    <p:sldId id="317" r:id="rId58"/>
    <p:sldId id="291" r:id="rId59"/>
    <p:sldId id="293" r:id="rId60"/>
    <p:sldId id="292" r:id="rId61"/>
    <p:sldId id="294" r:id="rId62"/>
    <p:sldId id="258" r:id="rId63"/>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77" autoAdjust="0"/>
  </p:normalViewPr>
  <p:slideViewPr>
    <p:cSldViewPr>
      <p:cViewPr>
        <p:scale>
          <a:sx n="60" d="100"/>
          <a:sy n="60" d="100"/>
        </p:scale>
        <p:origin x="-1656"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F87CF4-2BFC-464C-985C-98C9623FD3BF}" type="datetimeFigureOut">
              <a:rPr lang="th-TH" smtClean="0"/>
              <a:t>12/09/59</a:t>
            </a:fld>
            <a:endParaRPr lang="th-TH"/>
          </a:p>
        </p:txBody>
      </p:sp>
      <p:sp>
        <p:nvSpPr>
          <p:cNvPr id="4" name="ตัวแทนรูปบนภาพนิ่ง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แทน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C9B880-D713-4F5D-B5E2-56FBBBDF95C2}" type="slidenum">
              <a:rPr lang="th-TH" smtClean="0"/>
              <a:t>‹#›</a:t>
            </a:fld>
            <a:endParaRPr lang="th-TH"/>
          </a:p>
        </p:txBody>
      </p:sp>
    </p:spTree>
    <p:extLst>
      <p:ext uri="{BB962C8B-B14F-4D97-AF65-F5344CB8AC3E}">
        <p14:creationId xmlns:p14="http://schemas.microsoft.com/office/powerpoint/2010/main" val="93203161"/>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fld id="{BDC9B880-D713-4F5D-B5E2-56FBBBDF95C2}" type="slidenum">
              <a:rPr lang="th-TH" smtClean="0"/>
              <a:t>10</a:t>
            </a:fld>
            <a:endParaRPr lang="th-TH"/>
          </a:p>
        </p:txBody>
      </p:sp>
    </p:spTree>
    <p:extLst>
      <p:ext uri="{BB962C8B-B14F-4D97-AF65-F5344CB8AC3E}">
        <p14:creationId xmlns:p14="http://schemas.microsoft.com/office/powerpoint/2010/main" val="44985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b="0" i="0" u="none" strike="noStrike" kern="1200" baseline="0" dirty="0" smtClean="0">
                <a:solidFill>
                  <a:schemeClr val="tx1"/>
                </a:solidFill>
                <a:latin typeface="+mn-lt"/>
                <a:ea typeface="+mn-ea"/>
                <a:cs typeface="+mn-cs"/>
              </a:rPr>
              <a:t>Mortality persists at a rate of approximately 4%. risk factors as predictive of death after burns: age older</a:t>
            </a:r>
          </a:p>
          <a:p>
            <a:r>
              <a:rPr lang="en-US" sz="1800" b="0" i="0" u="none" strike="noStrike" kern="1200" baseline="0" dirty="0" smtClean="0">
                <a:solidFill>
                  <a:schemeClr val="tx1"/>
                </a:solidFill>
                <a:latin typeface="+mn-lt"/>
                <a:ea typeface="+mn-ea"/>
                <a:cs typeface="+mn-cs"/>
              </a:rPr>
              <a:t>than 60 </a:t>
            </a:r>
            <a:r>
              <a:rPr lang="en-US" sz="1800" b="0" i="0" u="none" strike="noStrike" kern="1200" baseline="0" dirty="0" err="1" smtClean="0">
                <a:solidFill>
                  <a:schemeClr val="tx1"/>
                </a:solidFill>
                <a:latin typeface="+mn-lt"/>
                <a:ea typeface="+mn-ea"/>
                <a:cs typeface="+mn-cs"/>
              </a:rPr>
              <a:t>yr</a:t>
            </a:r>
            <a:r>
              <a:rPr lang="en-US" sz="1800" b="0" i="0" u="none" strike="noStrike" kern="1200" baseline="0" dirty="0" smtClean="0">
                <a:solidFill>
                  <a:schemeClr val="tx1"/>
                </a:solidFill>
                <a:latin typeface="+mn-lt"/>
                <a:ea typeface="+mn-ea"/>
                <a:cs typeface="+mn-cs"/>
              </a:rPr>
              <a:t>, burn size greater than 40% body surface area,</a:t>
            </a:r>
          </a:p>
          <a:p>
            <a:r>
              <a:rPr lang="en-US" sz="1800" b="0" i="0" u="none" strike="noStrike" kern="1200" baseline="0" dirty="0" smtClean="0">
                <a:solidFill>
                  <a:schemeClr val="tx1"/>
                </a:solidFill>
                <a:latin typeface="+mn-lt"/>
                <a:ea typeface="+mn-ea"/>
                <a:cs typeface="+mn-cs"/>
              </a:rPr>
              <a:t>and inhalation injury</a:t>
            </a:r>
          </a:p>
          <a:p>
            <a:r>
              <a:rPr lang="en-US" sz="1800" b="0" i="0" u="none" strike="noStrike" kern="1200" baseline="0" dirty="0" smtClean="0">
                <a:solidFill>
                  <a:schemeClr val="tx1"/>
                </a:solidFill>
                <a:latin typeface="+mn-lt"/>
                <a:ea typeface="+mn-ea"/>
                <a:cs typeface="+mn-cs"/>
              </a:rPr>
              <a:t>The mortality was 0.3, 3, 33,</a:t>
            </a:r>
          </a:p>
          <a:p>
            <a:r>
              <a:rPr lang="en-US" sz="1800" b="0" i="0" u="none" strike="noStrike" kern="1200" baseline="0" dirty="0" smtClean="0">
                <a:solidFill>
                  <a:schemeClr val="tx1"/>
                </a:solidFill>
                <a:latin typeface="+mn-lt"/>
                <a:ea typeface="+mn-ea"/>
                <a:cs typeface="+mn-cs"/>
              </a:rPr>
              <a:t>or 90%, depending on whether 0, 1, 2, or 3 risk factors</a:t>
            </a:r>
          </a:p>
          <a:p>
            <a:r>
              <a:rPr lang="en-US" sz="1800" b="0" i="0" u="none" strike="noStrike" kern="1200" baseline="0" dirty="0" smtClean="0">
                <a:solidFill>
                  <a:schemeClr val="tx1"/>
                </a:solidFill>
                <a:latin typeface="+mn-lt"/>
                <a:ea typeface="+mn-ea"/>
                <a:cs typeface="+mn-cs"/>
              </a:rPr>
              <a:t>were present</a:t>
            </a:r>
            <a:endParaRPr lang="th-TH" dirty="0"/>
          </a:p>
        </p:txBody>
      </p:sp>
      <p:sp>
        <p:nvSpPr>
          <p:cNvPr id="4" name="ตัวแทนหมายเลขภาพนิ่ง 3"/>
          <p:cNvSpPr>
            <a:spLocks noGrp="1"/>
          </p:cNvSpPr>
          <p:nvPr>
            <p:ph type="sldNum" sz="quarter" idx="10"/>
          </p:nvPr>
        </p:nvSpPr>
        <p:spPr/>
        <p:txBody>
          <a:bodyPr/>
          <a:lstStyle/>
          <a:p>
            <a:fld id="{BDC9B880-D713-4F5D-B5E2-56FBBBDF95C2}" type="slidenum">
              <a:rPr lang="th-TH" smtClean="0"/>
              <a:t>12</a:t>
            </a:fld>
            <a:endParaRPr lang="th-TH"/>
          </a:p>
        </p:txBody>
      </p:sp>
    </p:spTree>
    <p:extLst>
      <p:ext uri="{BB962C8B-B14F-4D97-AF65-F5344CB8AC3E}">
        <p14:creationId xmlns:p14="http://schemas.microsoft.com/office/powerpoint/2010/main" val="364892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b="0" i="0" u="none" strike="noStrike" kern="1200" baseline="0" dirty="0" smtClean="0">
                <a:solidFill>
                  <a:schemeClr val="tx1"/>
                </a:solidFill>
                <a:latin typeface="+mn-lt"/>
                <a:ea typeface="+mn-ea"/>
                <a:cs typeface="+mn-cs"/>
              </a:rPr>
              <a:t>exposure to fire and smoke (especially in combination</a:t>
            </a:r>
          </a:p>
          <a:p>
            <a:r>
              <a:rPr lang="en-US" sz="1800" b="0" i="0" u="none" strike="noStrike" kern="1200" baseline="0" dirty="0" smtClean="0">
                <a:solidFill>
                  <a:schemeClr val="tx1"/>
                </a:solidFill>
                <a:latin typeface="+mn-lt"/>
                <a:ea typeface="+mn-ea"/>
                <a:cs typeface="+mn-cs"/>
              </a:rPr>
              <a:t>with impaired avoidance behavior such as loss of</a:t>
            </a:r>
          </a:p>
          <a:p>
            <a:r>
              <a:rPr lang="en-US" sz="1800" b="0" i="0" u="none" strike="noStrike" kern="1200" baseline="0" dirty="0" smtClean="0">
                <a:solidFill>
                  <a:schemeClr val="tx1"/>
                </a:solidFill>
                <a:latin typeface="+mn-lt"/>
                <a:ea typeface="+mn-ea"/>
                <a:cs typeface="+mn-cs"/>
              </a:rPr>
              <a:t>consciousness or entrapment in an enclosed space)</a:t>
            </a:r>
          </a:p>
          <a:p>
            <a:r>
              <a:rPr lang="en-US" sz="1800" b="0" i="0" u="none" strike="noStrike" kern="1200" baseline="0" dirty="0" smtClean="0">
                <a:solidFill>
                  <a:schemeClr val="tx1"/>
                </a:solidFill>
                <a:latin typeface="+mn-lt"/>
                <a:ea typeface="+mn-ea"/>
                <a:cs typeface="+mn-cs"/>
              </a:rPr>
              <a:t>physical examination (burns over face, singed</a:t>
            </a:r>
          </a:p>
          <a:p>
            <a:r>
              <a:rPr lang="en-US" sz="1800" b="0" i="0" u="none" strike="noStrike" kern="1200" baseline="0" dirty="0" smtClean="0">
                <a:solidFill>
                  <a:schemeClr val="tx1"/>
                </a:solidFill>
                <a:latin typeface="+mn-lt"/>
                <a:ea typeface="+mn-ea"/>
                <a:cs typeface="+mn-cs"/>
              </a:rPr>
              <a:t>nasal or facial hair, carbonaceous sputum, hypoxia, hoarse</a:t>
            </a:r>
          </a:p>
          <a:p>
            <a:r>
              <a:rPr lang="en-US" sz="1800" b="0" i="0" u="none" strike="noStrike" kern="1200" baseline="0" dirty="0" smtClean="0">
                <a:solidFill>
                  <a:schemeClr val="tx1"/>
                </a:solidFill>
                <a:latin typeface="+mn-lt"/>
                <a:ea typeface="+mn-ea"/>
                <a:cs typeface="+mn-cs"/>
              </a:rPr>
              <a:t>voice, and </a:t>
            </a:r>
            <a:r>
              <a:rPr lang="en-US" sz="1800" b="0" i="0" u="none" strike="noStrike" kern="1200" baseline="0" dirty="0" err="1" smtClean="0">
                <a:solidFill>
                  <a:schemeClr val="tx1"/>
                </a:solidFill>
                <a:latin typeface="+mn-lt"/>
                <a:ea typeface="+mn-ea"/>
                <a:cs typeface="+mn-cs"/>
              </a:rPr>
              <a:t>bronchorrhea</a:t>
            </a:r>
            <a:r>
              <a:rPr lang="en-US" sz="1800" b="0" i="0" u="none" strike="noStrike" kern="1200" baseline="0" dirty="0" smtClean="0">
                <a:solidFill>
                  <a:schemeClr val="tx1"/>
                </a:solidFill>
                <a:latin typeface="+mn-lt"/>
                <a:ea typeface="+mn-ea"/>
                <a:cs typeface="+mn-cs"/>
              </a:rPr>
              <a:t>, and/or bronchospasm)</a:t>
            </a:r>
            <a:endParaRPr lang="th-TH" dirty="0"/>
          </a:p>
        </p:txBody>
      </p:sp>
      <p:sp>
        <p:nvSpPr>
          <p:cNvPr id="4" name="ตัวแทนหมายเลขภาพนิ่ง 3"/>
          <p:cNvSpPr>
            <a:spLocks noGrp="1"/>
          </p:cNvSpPr>
          <p:nvPr>
            <p:ph type="sldNum" sz="quarter" idx="10"/>
          </p:nvPr>
        </p:nvSpPr>
        <p:spPr/>
        <p:txBody>
          <a:bodyPr/>
          <a:lstStyle/>
          <a:p>
            <a:fld id="{BDC9B880-D713-4F5D-B5E2-56FBBBDF95C2}" type="slidenum">
              <a:rPr lang="th-TH" smtClean="0"/>
              <a:t>13</a:t>
            </a:fld>
            <a:endParaRPr lang="th-TH"/>
          </a:p>
        </p:txBody>
      </p:sp>
    </p:spTree>
    <p:extLst>
      <p:ext uri="{BB962C8B-B14F-4D97-AF65-F5344CB8AC3E}">
        <p14:creationId xmlns:p14="http://schemas.microsoft.com/office/powerpoint/2010/main" val="39434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b="0" i="0" u="none" strike="noStrike" kern="1200" baseline="0" dirty="0" smtClean="0">
                <a:solidFill>
                  <a:schemeClr val="tx1"/>
                </a:solidFill>
                <a:latin typeface="+mn-lt"/>
                <a:ea typeface="+mn-ea"/>
                <a:cs typeface="+mn-cs"/>
              </a:rPr>
              <a:t>Side effects of large-volume crystalloid resuscitation include</a:t>
            </a:r>
          </a:p>
          <a:p>
            <a:r>
              <a:rPr lang="en-US" sz="1800" b="0" i="0" u="none" strike="noStrike" kern="1200" baseline="0" dirty="0" smtClean="0">
                <a:solidFill>
                  <a:schemeClr val="tx1"/>
                </a:solidFill>
                <a:latin typeface="+mn-lt"/>
                <a:ea typeface="+mn-ea"/>
                <a:cs typeface="+mn-cs"/>
              </a:rPr>
              <a:t>exacerbation of generalized edema, pleural and pericardial</a:t>
            </a:r>
          </a:p>
          <a:p>
            <a:r>
              <a:rPr lang="en-US" sz="1800" b="0" i="0" u="none" strike="noStrike" kern="1200" baseline="0" dirty="0" smtClean="0">
                <a:solidFill>
                  <a:schemeClr val="tx1"/>
                </a:solidFill>
                <a:latin typeface="+mn-lt"/>
                <a:ea typeface="+mn-ea"/>
                <a:cs typeface="+mn-cs"/>
              </a:rPr>
              <a:t>effusions, and intestinal ileus with abdominal or limb compartment</a:t>
            </a:r>
          </a:p>
          <a:p>
            <a:r>
              <a:rPr lang="en-US" sz="1800" b="0" i="0" u="none" strike="noStrike" kern="1200" baseline="0" dirty="0" smtClean="0">
                <a:solidFill>
                  <a:schemeClr val="tx1"/>
                </a:solidFill>
                <a:latin typeface="+mn-lt"/>
                <a:ea typeface="+mn-ea"/>
                <a:cs typeface="+mn-cs"/>
              </a:rPr>
              <a:t>Syndrome </a:t>
            </a:r>
            <a:endParaRPr lang="th-TH" dirty="0"/>
          </a:p>
        </p:txBody>
      </p:sp>
      <p:sp>
        <p:nvSpPr>
          <p:cNvPr id="4" name="ตัวแทนหมายเลขภาพนิ่ง 3"/>
          <p:cNvSpPr>
            <a:spLocks noGrp="1"/>
          </p:cNvSpPr>
          <p:nvPr>
            <p:ph type="sldNum" sz="quarter" idx="10"/>
          </p:nvPr>
        </p:nvSpPr>
        <p:spPr/>
        <p:txBody>
          <a:bodyPr/>
          <a:lstStyle/>
          <a:p>
            <a:fld id="{BDC9B880-D713-4F5D-B5E2-56FBBBDF95C2}" type="slidenum">
              <a:rPr lang="th-TH" smtClean="0"/>
              <a:t>19</a:t>
            </a:fld>
            <a:endParaRPr lang="th-TH"/>
          </a:p>
        </p:txBody>
      </p:sp>
    </p:spTree>
    <p:extLst>
      <p:ext uri="{BB962C8B-B14F-4D97-AF65-F5344CB8AC3E}">
        <p14:creationId xmlns:p14="http://schemas.microsoft.com/office/powerpoint/2010/main" val="424506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i="1" dirty="0" smtClean="0"/>
              <a:t>e.g</a:t>
            </a:r>
            <a:r>
              <a:rPr lang="en-US" dirty="0" smtClean="0"/>
              <a:t>., after placement of fresh facial grafts, for splint or dressing removal, for brief procedures such as dressing or line changes, insertion of Foley catheters in pediatric patients, or for patients with toxic epidermal </a:t>
            </a:r>
            <a:r>
              <a:rPr lang="en-US" dirty="0" err="1" smtClean="0"/>
              <a:t>necrolysis</a:t>
            </a:r>
            <a:r>
              <a:rPr lang="en-US" dirty="0" smtClean="0"/>
              <a:t> syndrome</a:t>
            </a:r>
          </a:p>
          <a:p>
            <a:endParaRPr lang="th-TH" dirty="0"/>
          </a:p>
        </p:txBody>
      </p:sp>
      <p:sp>
        <p:nvSpPr>
          <p:cNvPr id="4" name="ตัวแทนหมายเลขภาพนิ่ง 3"/>
          <p:cNvSpPr>
            <a:spLocks noGrp="1"/>
          </p:cNvSpPr>
          <p:nvPr>
            <p:ph type="sldNum" sz="quarter" idx="10"/>
          </p:nvPr>
        </p:nvSpPr>
        <p:spPr/>
        <p:txBody>
          <a:bodyPr/>
          <a:lstStyle/>
          <a:p>
            <a:fld id="{BDC9B880-D713-4F5D-B5E2-56FBBBDF95C2}" type="slidenum">
              <a:rPr lang="th-TH" smtClean="0"/>
              <a:t>47</a:t>
            </a:fld>
            <a:endParaRPr lang="th-TH"/>
          </a:p>
        </p:txBody>
      </p:sp>
    </p:spTree>
    <p:extLst>
      <p:ext uri="{BB962C8B-B14F-4D97-AF65-F5344CB8AC3E}">
        <p14:creationId xmlns:p14="http://schemas.microsoft.com/office/powerpoint/2010/main" val="292521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h-TH" smtClean="0"/>
              <a:t>คลิกเพื่อแก้ไขลักษณะชื่อเรื่องต้นแบบ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en-US" dirty="0"/>
          </a:p>
        </p:txBody>
      </p:sp>
      <p:sp>
        <p:nvSpPr>
          <p:cNvPr id="7" name="Date Placeholder 6"/>
          <p:cNvSpPr>
            <a:spLocks noGrp="1"/>
          </p:cNvSpPr>
          <p:nvPr>
            <p:ph type="dt" sz="half" idx="10"/>
          </p:nvPr>
        </p:nvSpPr>
        <p:spPr/>
        <p:txBody>
          <a:bodyPr/>
          <a:lstStyle/>
          <a:p>
            <a:fld id="{C7C749D2-2762-4F70-8723-13004F50FBF0}" type="datetimeFigureOut">
              <a:rPr lang="th-TH" smtClean="0"/>
              <a:t>12/09/59</a:t>
            </a:fld>
            <a:endParaRPr lang="th-TH"/>
          </a:p>
        </p:txBody>
      </p:sp>
      <p:sp>
        <p:nvSpPr>
          <p:cNvPr id="8" name="Slide Number Placeholder 7"/>
          <p:cNvSpPr>
            <a:spLocks noGrp="1"/>
          </p:cNvSpPr>
          <p:nvPr>
            <p:ph type="sldNum" sz="quarter" idx="11"/>
          </p:nvPr>
        </p:nvSpPr>
        <p:spPr/>
        <p:txBody>
          <a:bodyPr/>
          <a:lstStyle/>
          <a:p>
            <a:fld id="{CBF4F395-3D08-403A-B645-D83ECD19481C}" type="slidenum">
              <a:rPr lang="th-TH" smtClean="0"/>
              <a:t>‹#›</a:t>
            </a:fld>
            <a:endParaRPr lang="th-TH"/>
          </a:p>
        </p:txBody>
      </p:sp>
      <p:sp>
        <p:nvSpPr>
          <p:cNvPr id="9" name="Footer Placeholder 8"/>
          <p:cNvSpPr>
            <a:spLocks noGrp="1"/>
          </p:cNvSpPr>
          <p:nvPr>
            <p:ph type="ftr" sz="quarter" idx="12"/>
          </p:nvPr>
        </p:nvSpPr>
        <p:spPr/>
        <p:txBody>
          <a:bodyPr/>
          <a:lstStyle/>
          <a:p>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คลิกเพื่อแก้ไขลักษณะชื่อเรื่องต้นแบบ</a:t>
            </a:r>
            <a:endParaRPr lang="en-US" dirty="0"/>
          </a:p>
        </p:txBody>
      </p:sp>
      <p:sp>
        <p:nvSpPr>
          <p:cNvPr id="3" name="Vertical Text Placeholder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Date Placeholder 3"/>
          <p:cNvSpPr>
            <a:spLocks noGrp="1"/>
          </p:cNvSpPr>
          <p:nvPr>
            <p:ph type="dt" sz="half" idx="10"/>
          </p:nvPr>
        </p:nvSpPr>
        <p:spPr/>
        <p:txBody>
          <a:bodyPr/>
          <a:lstStyle/>
          <a:p>
            <a:fld id="{C7C749D2-2762-4F70-8723-13004F50FBF0}" type="datetimeFigureOut">
              <a:rPr lang="th-TH" smtClean="0"/>
              <a:t>12/09/59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BF4F395-3D08-403A-B645-D83ECD19481C}" type="slidenum">
              <a:rPr lang="th-TH" smtClean="0"/>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Date Placeholder 3"/>
          <p:cNvSpPr>
            <a:spLocks noGrp="1"/>
          </p:cNvSpPr>
          <p:nvPr>
            <p:ph type="dt" sz="half" idx="10"/>
          </p:nvPr>
        </p:nvSpPr>
        <p:spPr/>
        <p:txBody>
          <a:bodyPr/>
          <a:lstStyle/>
          <a:p>
            <a:fld id="{C7C749D2-2762-4F70-8723-13004F50FBF0}" type="datetimeFigureOut">
              <a:rPr lang="th-TH" smtClean="0"/>
              <a:t>12/09/59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BF4F395-3D08-403A-B645-D83ECD19481C}" type="slidenum">
              <a:rPr lang="th-TH" smtClean="0"/>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คลิกเพื่อแก้ไขลักษณะชื่อเรื่องต้นแบบ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smtClean="0"/>
          </a:p>
        </p:txBody>
      </p:sp>
      <p:sp>
        <p:nvSpPr>
          <p:cNvPr id="4" name="Date Placeholder 3"/>
          <p:cNvSpPr>
            <a:spLocks noGrp="1"/>
          </p:cNvSpPr>
          <p:nvPr>
            <p:ph type="dt" sz="half" idx="10"/>
          </p:nvPr>
        </p:nvSpPr>
        <p:spPr/>
        <p:txBody>
          <a:bodyPr/>
          <a:lstStyle/>
          <a:p>
            <a:fld id="{C7C749D2-2762-4F70-8723-13004F50FBF0}" type="datetimeFigureOut">
              <a:rPr lang="th-TH" smtClean="0"/>
              <a:t>12/09/59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BF4F395-3D08-403A-B645-D83ECD19481C}" type="slidenum">
              <a:rPr lang="th-TH" smtClean="0"/>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h-TH" smtClean="0"/>
              <a:t>คลิกเพื่อแก้ไขลักษณะชื่อเรื่องต้นแบบ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Date Placeholder 3"/>
          <p:cNvSpPr>
            <a:spLocks noGrp="1"/>
          </p:cNvSpPr>
          <p:nvPr>
            <p:ph type="dt" sz="half" idx="10"/>
          </p:nvPr>
        </p:nvSpPr>
        <p:spPr/>
        <p:txBody>
          <a:bodyPr/>
          <a:lstStyle/>
          <a:p>
            <a:fld id="{C7C749D2-2762-4F70-8723-13004F50FBF0}" type="datetimeFigureOut">
              <a:rPr lang="th-TH" smtClean="0"/>
              <a:t>12/09/59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BF4F395-3D08-403A-B645-D83ECD19481C}" type="slidenum">
              <a:rPr lang="th-TH" smtClean="0"/>
              <a:t>‹#›</a:t>
            </a:fld>
            <a:endParaRPr lang="th-TH"/>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คลิกเพื่อแก้ไขลักษณะชื่อเรื่องต้นแบบ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smtClean="0"/>
          </a:p>
        </p:txBody>
      </p:sp>
      <p:sp>
        <p:nvSpPr>
          <p:cNvPr id="5" name="Date Placeholder 4"/>
          <p:cNvSpPr>
            <a:spLocks noGrp="1"/>
          </p:cNvSpPr>
          <p:nvPr>
            <p:ph type="dt" sz="half" idx="10"/>
          </p:nvPr>
        </p:nvSpPr>
        <p:spPr/>
        <p:txBody>
          <a:bodyPr/>
          <a:lstStyle/>
          <a:p>
            <a:fld id="{C7C749D2-2762-4F70-8723-13004F50FBF0}" type="datetimeFigureOut">
              <a:rPr lang="th-TH" smtClean="0"/>
              <a:t>12/09/59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BF4F395-3D08-403A-B645-D83ECD19481C}" type="slidenum">
              <a:rPr lang="th-TH" smtClean="0"/>
              <a:t>‹#›</a:t>
            </a:fld>
            <a:endParaRPr lang="th-TH"/>
          </a:p>
        </p:txBody>
      </p:sp>
      <p:sp>
        <p:nvSpPr>
          <p:cNvPr id="9" name="Content Placeholder 8"/>
          <p:cNvSpPr>
            <a:spLocks noGrp="1"/>
          </p:cNvSpPr>
          <p:nvPr>
            <p:ph sz="quarter" idx="13"/>
          </p:nvPr>
        </p:nvSpPr>
        <p:spPr>
          <a:xfrm>
            <a:off x="365760" y="1600200"/>
            <a:ext cx="4041648" cy="452628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h-TH" smtClean="0"/>
              <a:t>คลิกเพื่อแก้ไขลักษณะชื่อเรื่องต้นแบบ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7" name="Date Placeholder 6"/>
          <p:cNvSpPr>
            <a:spLocks noGrp="1"/>
          </p:cNvSpPr>
          <p:nvPr>
            <p:ph type="dt" sz="half" idx="10"/>
          </p:nvPr>
        </p:nvSpPr>
        <p:spPr/>
        <p:txBody>
          <a:bodyPr/>
          <a:lstStyle/>
          <a:p>
            <a:fld id="{C7C749D2-2762-4F70-8723-13004F50FBF0}" type="datetimeFigureOut">
              <a:rPr lang="th-TH" smtClean="0"/>
              <a:t>12/09/59</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CBF4F395-3D08-403A-B645-D83ECD19481C}" type="slidenum">
              <a:rPr lang="th-TH" smtClean="0"/>
              <a:t>‹#›</a:t>
            </a:fld>
            <a:endParaRPr lang="th-TH"/>
          </a:p>
        </p:txBody>
      </p:sp>
      <p:sp>
        <p:nvSpPr>
          <p:cNvPr id="11" name="Content Placeholder 10"/>
          <p:cNvSpPr>
            <a:spLocks noGrp="1"/>
          </p:cNvSpPr>
          <p:nvPr>
            <p:ph sz="quarter" idx="13"/>
          </p:nvPr>
        </p:nvSpPr>
        <p:spPr>
          <a:xfrm>
            <a:off x="457200" y="2212848"/>
            <a:ext cx="4041648" cy="3913632"/>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คลิกเพื่อแก้ไขลักษณะชื่อเรื่องต้นแบบ</a:t>
            </a:r>
            <a:endParaRPr lang="en-US" dirty="0"/>
          </a:p>
        </p:txBody>
      </p:sp>
      <p:sp>
        <p:nvSpPr>
          <p:cNvPr id="3" name="Date Placeholder 2"/>
          <p:cNvSpPr>
            <a:spLocks noGrp="1"/>
          </p:cNvSpPr>
          <p:nvPr>
            <p:ph type="dt" sz="half" idx="10"/>
          </p:nvPr>
        </p:nvSpPr>
        <p:spPr/>
        <p:txBody>
          <a:bodyPr/>
          <a:lstStyle/>
          <a:p>
            <a:fld id="{C7C749D2-2762-4F70-8723-13004F50FBF0}" type="datetimeFigureOut">
              <a:rPr lang="th-TH" smtClean="0"/>
              <a:t>12/09/59</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CBF4F395-3D08-403A-B645-D83ECD19481C}" type="slidenum">
              <a:rPr lang="th-TH" smtClean="0"/>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749D2-2762-4F70-8723-13004F50FBF0}" type="datetimeFigureOut">
              <a:rPr lang="th-TH" smtClean="0"/>
              <a:t>12/09/59</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CBF4F395-3D08-403A-B645-D83ECD19481C}" type="slidenum">
              <a:rPr lang="th-TH" smtClean="0"/>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h-TH" smtClean="0"/>
              <a:t>คลิกเพื่อแก้ไขลักษณะชื่อเรื่องต้นแบบ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Date Placeholder 4"/>
          <p:cNvSpPr>
            <a:spLocks noGrp="1"/>
          </p:cNvSpPr>
          <p:nvPr>
            <p:ph type="dt" sz="half" idx="10"/>
          </p:nvPr>
        </p:nvSpPr>
        <p:spPr/>
        <p:txBody>
          <a:bodyPr/>
          <a:lstStyle/>
          <a:p>
            <a:fld id="{C7C749D2-2762-4F70-8723-13004F50FBF0}" type="datetimeFigureOut">
              <a:rPr lang="th-TH" smtClean="0"/>
              <a:t>12/09/59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BF4F395-3D08-403A-B645-D83ECD19481C}" type="slidenum">
              <a:rPr lang="th-TH" smtClean="0"/>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h-TH" smtClean="0"/>
              <a:t>คลิกเพื่อแก้ไขลักษณะชื่อเรื่องต้นแบบ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smtClean="0"/>
              <a:t>คลิกไอคอนเพื่อเพิ่มรูปภาพ</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Date Placeholder 4"/>
          <p:cNvSpPr>
            <a:spLocks noGrp="1"/>
          </p:cNvSpPr>
          <p:nvPr>
            <p:ph type="dt" sz="half" idx="10"/>
          </p:nvPr>
        </p:nvSpPr>
        <p:spPr/>
        <p:txBody>
          <a:bodyPr/>
          <a:lstStyle/>
          <a:p>
            <a:fld id="{C7C749D2-2762-4F70-8723-13004F50FBF0}" type="datetimeFigureOut">
              <a:rPr lang="th-TH" smtClean="0"/>
              <a:t>12/09/59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BF4F395-3D08-403A-B645-D83ECD19481C}" type="slidenum">
              <a:rPr lang="th-TH" smtClean="0"/>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h-TH" smtClean="0"/>
              <a:t>คลิกเพื่อแก้ไขลักษณะชื่อเรื่องต้นแบบ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7C749D2-2762-4F70-8723-13004F50FBF0}" type="datetimeFigureOut">
              <a:rPr lang="th-TH" smtClean="0"/>
              <a:t>12/09/59</a:t>
            </a:fld>
            <a:endParaRPr lang="th-TH"/>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h-TH"/>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BF4F395-3D08-403A-B645-D83ECD19481C}" type="slidenum">
              <a:rPr lang="th-TH" smtClean="0"/>
              <a:t>‹#›</a:t>
            </a:fld>
            <a:endParaRPr lang="th-TH"/>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323528" y="188640"/>
            <a:ext cx="8640960" cy="3392017"/>
          </a:xfrm>
          <a:solidFill>
            <a:schemeClr val="tx1">
              <a:lumMod val="75000"/>
              <a:lumOff val="25000"/>
            </a:schemeClr>
          </a:solidFill>
          <a:ln>
            <a:solidFill>
              <a:schemeClr val="tx2"/>
            </a:solidFill>
          </a:ln>
          <a:effectLst>
            <a:glow rad="228600">
              <a:schemeClr val="accent5">
                <a:satMod val="175000"/>
                <a:alpha val="40000"/>
              </a:schemeClr>
            </a:glow>
          </a:effectLst>
        </p:spPr>
        <p:txBody>
          <a:bodyPr/>
          <a:lstStyle/>
          <a:p>
            <a:r>
              <a:rPr lang="en-US" sz="5400" b="1" dirty="0" smtClean="0"/>
              <a:t>Acute and Perioperative Care of Burn-injured Patient</a:t>
            </a:r>
            <a:endParaRPr lang="th-TH" sz="5400" b="1" dirty="0"/>
          </a:p>
        </p:txBody>
      </p:sp>
      <p:sp>
        <p:nvSpPr>
          <p:cNvPr id="3" name="ชื่อเรื่องรอง 2"/>
          <p:cNvSpPr>
            <a:spLocks noGrp="1"/>
          </p:cNvSpPr>
          <p:nvPr>
            <p:ph type="subTitle" idx="1"/>
          </p:nvPr>
        </p:nvSpPr>
        <p:spPr/>
        <p:txBody>
          <a:bodyPr>
            <a:normAutofit/>
          </a:bodyPr>
          <a:lstStyle/>
          <a:p>
            <a:r>
              <a:rPr lang="en-US" dirty="0" smtClean="0">
                <a:solidFill>
                  <a:srgbClr val="002060"/>
                </a:solidFill>
              </a:rPr>
              <a:t>R2 </a:t>
            </a:r>
            <a:r>
              <a:rPr lang="en-US" dirty="0" err="1" smtClean="0">
                <a:solidFill>
                  <a:srgbClr val="002060"/>
                </a:solidFill>
              </a:rPr>
              <a:t>Kittiphit</a:t>
            </a:r>
            <a:r>
              <a:rPr lang="en-US" dirty="0" smtClean="0">
                <a:solidFill>
                  <a:srgbClr val="002060"/>
                </a:solidFill>
              </a:rPr>
              <a:t> </a:t>
            </a:r>
            <a:r>
              <a:rPr lang="en-US" dirty="0" err="1" smtClean="0">
                <a:solidFill>
                  <a:srgbClr val="002060"/>
                </a:solidFill>
              </a:rPr>
              <a:t>Ulit</a:t>
            </a:r>
            <a:endParaRPr lang="en-US" dirty="0" smtClean="0">
              <a:solidFill>
                <a:srgbClr val="002060"/>
              </a:solidFill>
            </a:endParaRPr>
          </a:p>
          <a:p>
            <a:r>
              <a:rPr lang="en-US" dirty="0" smtClean="0">
                <a:solidFill>
                  <a:srgbClr val="002060"/>
                </a:solidFill>
              </a:rPr>
              <a:t>Adviser </a:t>
            </a:r>
            <a:r>
              <a:rPr lang="en-US" dirty="0" err="1" smtClean="0">
                <a:solidFill>
                  <a:srgbClr val="002060"/>
                </a:solidFill>
              </a:rPr>
              <a:t>L.t.Col</a:t>
            </a:r>
            <a:r>
              <a:rPr lang="en-US" dirty="0" smtClean="0">
                <a:solidFill>
                  <a:srgbClr val="002060"/>
                </a:solidFill>
              </a:rPr>
              <a:t>. </a:t>
            </a:r>
            <a:r>
              <a:rPr lang="en-US" dirty="0" err="1" smtClean="0">
                <a:solidFill>
                  <a:srgbClr val="002060"/>
                </a:solidFill>
              </a:rPr>
              <a:t>Supansa</a:t>
            </a:r>
            <a:r>
              <a:rPr lang="en-US" dirty="0" smtClean="0">
                <a:solidFill>
                  <a:srgbClr val="002060"/>
                </a:solidFill>
              </a:rPr>
              <a:t> </a:t>
            </a:r>
            <a:r>
              <a:rPr lang="en-US" dirty="0" err="1" smtClean="0">
                <a:solidFill>
                  <a:srgbClr val="002060"/>
                </a:solidFill>
              </a:rPr>
              <a:t>Ngamvitroj</a:t>
            </a:r>
            <a:endParaRPr lang="th-TH" dirty="0">
              <a:solidFill>
                <a:srgbClr val="002060"/>
              </a:solidFill>
            </a:endParaRPr>
          </a:p>
        </p:txBody>
      </p:sp>
    </p:spTree>
    <p:extLst>
      <p:ext uri="{BB962C8B-B14F-4D97-AF65-F5344CB8AC3E}">
        <p14:creationId xmlns:p14="http://schemas.microsoft.com/office/powerpoint/2010/main" val="2348987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Inhalation injury</a:t>
            </a:r>
            <a:endParaRPr lang="th-TH"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Upper airway edema</a:t>
            </a:r>
          </a:p>
          <a:p>
            <a:pPr lvl="1"/>
            <a:r>
              <a:rPr lang="en-US" sz="1800" dirty="0">
                <a:solidFill>
                  <a:srgbClr val="002060"/>
                </a:solidFill>
              </a:rPr>
              <a:t>Resolves in 3 to 6 days </a:t>
            </a:r>
          </a:p>
          <a:p>
            <a:pPr lvl="1"/>
            <a:r>
              <a:rPr lang="en-US" sz="1800" dirty="0" smtClean="0">
                <a:solidFill>
                  <a:srgbClr val="002060"/>
                </a:solidFill>
              </a:rPr>
              <a:t>Elevation </a:t>
            </a:r>
            <a:r>
              <a:rPr lang="en-US" sz="1800" dirty="0">
                <a:solidFill>
                  <a:srgbClr val="002060"/>
                </a:solidFill>
              </a:rPr>
              <a:t>of the head of the bed </a:t>
            </a:r>
          </a:p>
          <a:p>
            <a:pPr lvl="1"/>
            <a:r>
              <a:rPr lang="en-US" sz="1800" dirty="0">
                <a:solidFill>
                  <a:srgbClr val="002060"/>
                </a:solidFill>
              </a:rPr>
              <a:t>A</a:t>
            </a:r>
            <a:r>
              <a:rPr lang="en-US" sz="1800" dirty="0" smtClean="0">
                <a:solidFill>
                  <a:srgbClr val="002060"/>
                </a:solidFill>
              </a:rPr>
              <a:t>voidance </a:t>
            </a:r>
            <a:r>
              <a:rPr lang="en-US" sz="1800" dirty="0">
                <a:solidFill>
                  <a:srgbClr val="002060"/>
                </a:solidFill>
              </a:rPr>
              <a:t>of excessive fluid </a:t>
            </a:r>
            <a:r>
              <a:rPr lang="en-US" sz="1800" dirty="0" smtClean="0">
                <a:solidFill>
                  <a:srgbClr val="002060"/>
                </a:solidFill>
              </a:rPr>
              <a:t>administration</a:t>
            </a:r>
          </a:p>
          <a:p>
            <a:r>
              <a:rPr lang="en-US" sz="2800" dirty="0">
                <a:solidFill>
                  <a:srgbClr val="002060"/>
                </a:solidFill>
              </a:rPr>
              <a:t>Injury to the airways and lung </a:t>
            </a:r>
            <a:r>
              <a:rPr lang="en-US" sz="2800" dirty="0" smtClean="0">
                <a:solidFill>
                  <a:srgbClr val="002060"/>
                </a:solidFill>
              </a:rPr>
              <a:t>in </a:t>
            </a:r>
            <a:r>
              <a:rPr lang="en-US" sz="2800" dirty="0">
                <a:solidFill>
                  <a:srgbClr val="002060"/>
                </a:solidFill>
              </a:rPr>
              <a:t>the absence of </a:t>
            </a:r>
            <a:r>
              <a:rPr lang="en-US" sz="2800" dirty="0" smtClean="0">
                <a:solidFill>
                  <a:srgbClr val="002060"/>
                </a:solidFill>
              </a:rPr>
              <a:t>inhalational injury</a:t>
            </a:r>
          </a:p>
          <a:p>
            <a:pPr lvl="1"/>
            <a:r>
              <a:rPr lang="en-US" sz="1800" dirty="0">
                <a:solidFill>
                  <a:srgbClr val="002060"/>
                </a:solidFill>
              </a:rPr>
              <a:t>I</a:t>
            </a:r>
            <a:r>
              <a:rPr lang="en-US" sz="1800" dirty="0" smtClean="0">
                <a:solidFill>
                  <a:srgbClr val="002060"/>
                </a:solidFill>
              </a:rPr>
              <a:t>nflammatory </a:t>
            </a:r>
            <a:r>
              <a:rPr lang="en-US" sz="1800" dirty="0">
                <a:solidFill>
                  <a:srgbClr val="002060"/>
                </a:solidFill>
              </a:rPr>
              <a:t>mediators</a:t>
            </a:r>
          </a:p>
          <a:p>
            <a:pPr lvl="1"/>
            <a:r>
              <a:rPr lang="en-US" sz="1800" dirty="0" smtClean="0">
                <a:solidFill>
                  <a:srgbClr val="002060"/>
                </a:solidFill>
              </a:rPr>
              <a:t>Fluid resuscitation</a:t>
            </a:r>
            <a:endParaRPr lang="en-US" sz="1800" dirty="0">
              <a:solidFill>
                <a:srgbClr val="002060"/>
              </a:solidFill>
            </a:endParaRPr>
          </a:p>
          <a:p>
            <a:pPr lvl="1"/>
            <a:r>
              <a:rPr lang="en-US" sz="1800" dirty="0" smtClean="0">
                <a:solidFill>
                  <a:srgbClr val="002060"/>
                </a:solidFill>
              </a:rPr>
              <a:t>infection</a:t>
            </a:r>
          </a:p>
        </p:txBody>
      </p:sp>
    </p:spTree>
    <p:extLst>
      <p:ext uri="{BB962C8B-B14F-4D97-AF65-F5344CB8AC3E}">
        <p14:creationId xmlns:p14="http://schemas.microsoft.com/office/powerpoint/2010/main" val="144657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Inhalation injury</a:t>
            </a:r>
            <a:endParaRPr lang="th-TH"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C</a:t>
            </a:r>
            <a:r>
              <a:rPr lang="en-US" sz="2800" dirty="0" smtClean="0">
                <a:solidFill>
                  <a:srgbClr val="002060"/>
                </a:solidFill>
              </a:rPr>
              <a:t>arbon monoxide</a:t>
            </a:r>
          </a:p>
          <a:p>
            <a:pPr lvl="1"/>
            <a:r>
              <a:rPr lang="en-US" sz="1800" dirty="0" err="1" smtClean="0">
                <a:solidFill>
                  <a:srgbClr val="002060"/>
                </a:solidFill>
              </a:rPr>
              <a:t>Oxyhemoglobin</a:t>
            </a:r>
            <a:r>
              <a:rPr lang="en-US" sz="1800" dirty="0" smtClean="0">
                <a:solidFill>
                  <a:srgbClr val="002060"/>
                </a:solidFill>
              </a:rPr>
              <a:t> </a:t>
            </a:r>
            <a:r>
              <a:rPr lang="en-US" sz="1800" dirty="0" smtClean="0">
                <a:solidFill>
                  <a:srgbClr val="002060"/>
                </a:solidFill>
              </a:rPr>
              <a:t>dissociation curve </a:t>
            </a:r>
            <a:r>
              <a:rPr lang="en-US" sz="1800" dirty="0" smtClean="0">
                <a:solidFill>
                  <a:srgbClr val="002060"/>
                </a:solidFill>
              </a:rPr>
              <a:t>shifts to </a:t>
            </a:r>
            <a:r>
              <a:rPr lang="en-US" sz="1800" dirty="0">
                <a:solidFill>
                  <a:srgbClr val="002060"/>
                </a:solidFill>
              </a:rPr>
              <a:t>the </a:t>
            </a:r>
            <a:r>
              <a:rPr lang="en-US" sz="1800" dirty="0" smtClean="0">
                <a:solidFill>
                  <a:srgbClr val="002060"/>
                </a:solidFill>
              </a:rPr>
              <a:t>left</a:t>
            </a:r>
          </a:p>
          <a:p>
            <a:pPr lvl="1"/>
            <a:r>
              <a:rPr lang="en-US" sz="1800" dirty="0" err="1" smtClean="0">
                <a:solidFill>
                  <a:srgbClr val="002060"/>
                </a:solidFill>
              </a:rPr>
              <a:t>Carboxyhemoglobin</a:t>
            </a:r>
            <a:r>
              <a:rPr lang="en-US" sz="1800" dirty="0">
                <a:solidFill>
                  <a:srgbClr val="002060"/>
                </a:solidFill>
              </a:rPr>
              <a:t> </a:t>
            </a:r>
            <a:r>
              <a:rPr lang="en-US" sz="1800" dirty="0" smtClean="0">
                <a:solidFill>
                  <a:srgbClr val="002060"/>
                </a:solidFill>
              </a:rPr>
              <a:t>levels </a:t>
            </a:r>
            <a:r>
              <a:rPr lang="en-US" sz="1800" dirty="0" smtClean="0">
                <a:solidFill>
                  <a:srgbClr val="002060"/>
                </a:solidFill>
              </a:rPr>
              <a:t>&gt;15</a:t>
            </a:r>
            <a:r>
              <a:rPr lang="en-US" sz="1800" dirty="0">
                <a:solidFill>
                  <a:srgbClr val="002060"/>
                </a:solidFill>
              </a:rPr>
              <a:t>% are toxic; </a:t>
            </a:r>
            <a:r>
              <a:rPr lang="en-US" sz="1800" dirty="0" smtClean="0">
                <a:solidFill>
                  <a:srgbClr val="002060"/>
                </a:solidFill>
              </a:rPr>
              <a:t>&gt;50</a:t>
            </a:r>
            <a:r>
              <a:rPr lang="en-US" sz="1800" dirty="0">
                <a:solidFill>
                  <a:srgbClr val="002060"/>
                </a:solidFill>
              </a:rPr>
              <a:t>% </a:t>
            </a:r>
            <a:r>
              <a:rPr lang="en-US" sz="1800" dirty="0" smtClean="0">
                <a:solidFill>
                  <a:srgbClr val="002060"/>
                </a:solidFill>
              </a:rPr>
              <a:t>are lethal</a:t>
            </a:r>
          </a:p>
          <a:p>
            <a:pPr lvl="1"/>
            <a:r>
              <a:rPr lang="en-US" sz="1800" dirty="0">
                <a:solidFill>
                  <a:srgbClr val="002060"/>
                </a:solidFill>
              </a:rPr>
              <a:t>half-life </a:t>
            </a:r>
            <a:r>
              <a:rPr lang="en-US" sz="1800" dirty="0" smtClean="0">
                <a:solidFill>
                  <a:srgbClr val="002060"/>
                </a:solidFill>
              </a:rPr>
              <a:t>4 </a:t>
            </a:r>
            <a:r>
              <a:rPr lang="en-US" sz="1800" dirty="0">
                <a:solidFill>
                  <a:srgbClr val="002060"/>
                </a:solidFill>
              </a:rPr>
              <a:t>h </a:t>
            </a:r>
            <a:r>
              <a:rPr lang="en-US" sz="1800" dirty="0" smtClean="0">
                <a:solidFill>
                  <a:srgbClr val="002060"/>
                </a:solidFill>
              </a:rPr>
              <a:t>with room </a:t>
            </a:r>
            <a:r>
              <a:rPr lang="en-US" sz="1800" dirty="0" smtClean="0">
                <a:solidFill>
                  <a:srgbClr val="002060"/>
                </a:solidFill>
              </a:rPr>
              <a:t>air, 40 </a:t>
            </a:r>
            <a:r>
              <a:rPr lang="en-US" sz="1800" dirty="0">
                <a:solidFill>
                  <a:srgbClr val="002060"/>
                </a:solidFill>
              </a:rPr>
              <a:t>to 60 min </a:t>
            </a:r>
            <a:r>
              <a:rPr lang="en-US" sz="1800" dirty="0" smtClean="0">
                <a:solidFill>
                  <a:srgbClr val="002060"/>
                </a:solidFill>
              </a:rPr>
              <a:t>with 100</a:t>
            </a:r>
            <a:r>
              <a:rPr lang="en-US" sz="1800" dirty="0">
                <a:solidFill>
                  <a:srgbClr val="002060"/>
                </a:solidFill>
              </a:rPr>
              <a:t>% </a:t>
            </a:r>
            <a:r>
              <a:rPr lang="en-US" sz="1800" dirty="0" smtClean="0">
                <a:solidFill>
                  <a:srgbClr val="002060"/>
                </a:solidFill>
              </a:rPr>
              <a:t>oxygen</a:t>
            </a:r>
          </a:p>
        </p:txBody>
      </p:sp>
    </p:spTree>
    <p:extLst>
      <p:ext uri="{BB962C8B-B14F-4D97-AF65-F5344CB8AC3E}">
        <p14:creationId xmlns:p14="http://schemas.microsoft.com/office/powerpoint/2010/main" val="803771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Inhalation injury</a:t>
            </a:r>
            <a:endParaRPr lang="th-TH"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Cyanide</a:t>
            </a:r>
            <a:endParaRPr lang="th-TH" sz="2800" dirty="0">
              <a:solidFill>
                <a:srgbClr val="002060"/>
              </a:solidFill>
            </a:endParaRPr>
          </a:p>
          <a:p>
            <a:pPr lvl="1"/>
            <a:r>
              <a:rPr lang="en-US" sz="1800" dirty="0">
                <a:solidFill>
                  <a:srgbClr val="002060"/>
                </a:solidFill>
              </a:rPr>
              <a:t>M</a:t>
            </a:r>
            <a:r>
              <a:rPr lang="en-US" sz="1800" dirty="0" smtClean="0">
                <a:solidFill>
                  <a:srgbClr val="002060"/>
                </a:solidFill>
              </a:rPr>
              <a:t>etabolic acidosis (lactic </a:t>
            </a:r>
            <a:r>
              <a:rPr lang="en-US" sz="1800" dirty="0" smtClean="0">
                <a:solidFill>
                  <a:srgbClr val="002060"/>
                </a:solidFill>
              </a:rPr>
              <a:t>acid </a:t>
            </a:r>
            <a:r>
              <a:rPr lang="en-US" sz="1800" dirty="0" smtClean="0">
                <a:solidFill>
                  <a:srgbClr val="002060"/>
                </a:solidFill>
              </a:rPr>
              <a:t>production)</a:t>
            </a:r>
            <a:endParaRPr lang="en-US" sz="1800" dirty="0" smtClean="0">
              <a:solidFill>
                <a:srgbClr val="002060"/>
              </a:solidFill>
            </a:endParaRPr>
          </a:p>
          <a:p>
            <a:pPr lvl="1"/>
            <a:r>
              <a:rPr lang="en-US" sz="1800" dirty="0">
                <a:solidFill>
                  <a:srgbClr val="002060"/>
                </a:solidFill>
              </a:rPr>
              <a:t>Concentrations </a:t>
            </a:r>
            <a:r>
              <a:rPr lang="en-US" sz="1800" dirty="0" smtClean="0">
                <a:solidFill>
                  <a:srgbClr val="002060"/>
                </a:solidFill>
              </a:rPr>
              <a:t>&gt;20 </a:t>
            </a:r>
            <a:r>
              <a:rPr lang="en-US" sz="1800" dirty="0" smtClean="0">
                <a:solidFill>
                  <a:srgbClr val="002060"/>
                </a:solidFill>
              </a:rPr>
              <a:t>ppm </a:t>
            </a:r>
            <a:r>
              <a:rPr lang="en-US" sz="1800" dirty="0" smtClean="0">
                <a:solidFill>
                  <a:srgbClr val="002060"/>
                </a:solidFill>
              </a:rPr>
              <a:t>: dangerous</a:t>
            </a:r>
            <a:r>
              <a:rPr lang="en-US" sz="1800" dirty="0">
                <a:solidFill>
                  <a:srgbClr val="002060"/>
                </a:solidFill>
              </a:rPr>
              <a:t>. </a:t>
            </a:r>
            <a:endParaRPr lang="en-US" sz="1800" dirty="0" smtClean="0">
              <a:solidFill>
                <a:srgbClr val="002060"/>
              </a:solidFill>
            </a:endParaRPr>
          </a:p>
          <a:p>
            <a:pPr lvl="1"/>
            <a:r>
              <a:rPr lang="en-US" sz="1800" dirty="0" smtClean="0">
                <a:solidFill>
                  <a:srgbClr val="002060"/>
                </a:solidFill>
              </a:rPr>
              <a:t>Concentrations </a:t>
            </a:r>
            <a:r>
              <a:rPr lang="en-US" sz="1800" dirty="0" smtClean="0">
                <a:solidFill>
                  <a:srgbClr val="002060"/>
                </a:solidFill>
              </a:rPr>
              <a:t>&gt; </a:t>
            </a:r>
            <a:r>
              <a:rPr lang="en-US" sz="1800" dirty="0">
                <a:solidFill>
                  <a:srgbClr val="002060"/>
                </a:solidFill>
              </a:rPr>
              <a:t>100 </a:t>
            </a:r>
            <a:r>
              <a:rPr lang="en-US" sz="1800" dirty="0" smtClean="0">
                <a:solidFill>
                  <a:srgbClr val="002060"/>
                </a:solidFill>
              </a:rPr>
              <a:t>ppm can </a:t>
            </a:r>
            <a:r>
              <a:rPr lang="en-US" sz="1800" dirty="0">
                <a:solidFill>
                  <a:srgbClr val="002060"/>
                </a:solidFill>
              </a:rPr>
              <a:t>lead to seizures, coma, respiratory failure, and </a:t>
            </a:r>
            <a:r>
              <a:rPr lang="en-US" sz="1800" dirty="0" smtClean="0">
                <a:solidFill>
                  <a:srgbClr val="002060"/>
                </a:solidFill>
              </a:rPr>
              <a:t>death</a:t>
            </a:r>
          </a:p>
          <a:p>
            <a:r>
              <a:rPr lang="en-US" sz="2800" dirty="0">
                <a:solidFill>
                  <a:srgbClr val="002060"/>
                </a:solidFill>
              </a:rPr>
              <a:t>The </a:t>
            </a:r>
            <a:r>
              <a:rPr lang="en-US" sz="2800" dirty="0" smtClean="0">
                <a:solidFill>
                  <a:srgbClr val="002060"/>
                </a:solidFill>
              </a:rPr>
              <a:t>other treatment </a:t>
            </a:r>
            <a:r>
              <a:rPr lang="en-US" sz="2800" dirty="0">
                <a:solidFill>
                  <a:srgbClr val="002060"/>
                </a:solidFill>
              </a:rPr>
              <a:t>of inhalation </a:t>
            </a:r>
            <a:r>
              <a:rPr lang="en-US" sz="2800" dirty="0" smtClean="0">
                <a:solidFill>
                  <a:srgbClr val="002060"/>
                </a:solidFill>
              </a:rPr>
              <a:t>injury</a:t>
            </a:r>
          </a:p>
          <a:p>
            <a:pPr lvl="1"/>
            <a:r>
              <a:rPr lang="en-US" sz="1800" dirty="0">
                <a:solidFill>
                  <a:srgbClr val="002060"/>
                </a:solidFill>
              </a:rPr>
              <a:t>A</a:t>
            </a:r>
            <a:r>
              <a:rPr lang="en-US" sz="1800" dirty="0" smtClean="0">
                <a:solidFill>
                  <a:srgbClr val="002060"/>
                </a:solidFill>
              </a:rPr>
              <a:t>irway </a:t>
            </a:r>
            <a:r>
              <a:rPr lang="en-US" sz="1800" dirty="0" smtClean="0">
                <a:solidFill>
                  <a:srgbClr val="002060"/>
                </a:solidFill>
              </a:rPr>
              <a:t>management</a:t>
            </a:r>
          </a:p>
          <a:p>
            <a:pPr lvl="1"/>
            <a:r>
              <a:rPr lang="en-US" sz="1800" dirty="0">
                <a:solidFill>
                  <a:srgbClr val="002060"/>
                </a:solidFill>
              </a:rPr>
              <a:t>L</a:t>
            </a:r>
            <a:r>
              <a:rPr lang="en-US" sz="1800" dirty="0" smtClean="0">
                <a:solidFill>
                  <a:srgbClr val="002060"/>
                </a:solidFill>
              </a:rPr>
              <a:t>ung-protective </a:t>
            </a:r>
            <a:r>
              <a:rPr lang="en-US" sz="1800" dirty="0">
                <a:solidFill>
                  <a:srgbClr val="002060"/>
                </a:solidFill>
              </a:rPr>
              <a:t>mechanical </a:t>
            </a:r>
            <a:r>
              <a:rPr lang="en-US" sz="1800" dirty="0" smtClean="0">
                <a:solidFill>
                  <a:srgbClr val="002060"/>
                </a:solidFill>
              </a:rPr>
              <a:t>ventilation</a:t>
            </a:r>
          </a:p>
          <a:p>
            <a:pPr lvl="1"/>
            <a:r>
              <a:rPr lang="en-US" sz="1800" dirty="0">
                <a:solidFill>
                  <a:srgbClr val="002060"/>
                </a:solidFill>
              </a:rPr>
              <a:t>A</a:t>
            </a:r>
            <a:r>
              <a:rPr lang="en-US" sz="1800" dirty="0" smtClean="0">
                <a:solidFill>
                  <a:srgbClr val="002060"/>
                </a:solidFill>
              </a:rPr>
              <a:t>ggressive </a:t>
            </a:r>
            <a:r>
              <a:rPr lang="en-US" sz="1800" dirty="0">
                <a:solidFill>
                  <a:srgbClr val="002060"/>
                </a:solidFill>
              </a:rPr>
              <a:t>pulmonary toilet</a:t>
            </a:r>
            <a:endParaRPr lang="th-TH" sz="1800" b="1" dirty="0">
              <a:solidFill>
                <a:srgbClr val="002060"/>
              </a:solidFill>
            </a:endParaRPr>
          </a:p>
        </p:txBody>
      </p:sp>
    </p:spTree>
    <p:extLst>
      <p:ext uri="{BB962C8B-B14F-4D97-AF65-F5344CB8AC3E}">
        <p14:creationId xmlns:p14="http://schemas.microsoft.com/office/powerpoint/2010/main" val="3343653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316632"/>
            <a:ext cx="8229600" cy="1600200"/>
          </a:xfrm>
          <a:noFill/>
        </p:spPr>
        <p:txBody>
          <a:bodyPr>
            <a:normAutofit/>
          </a:bodyPr>
          <a:lstStyle/>
          <a:p>
            <a:r>
              <a:rPr lang="en-US" b="1" dirty="0" smtClean="0"/>
              <a:t>Initial evaluation and management</a:t>
            </a:r>
            <a:endParaRPr lang="th-TH" b="1" dirty="0"/>
          </a:p>
        </p:txBody>
      </p:sp>
      <p:sp>
        <p:nvSpPr>
          <p:cNvPr id="3" name="ตัวแทนเนื้อหา 2"/>
          <p:cNvSpPr>
            <a:spLocks noGrp="1"/>
          </p:cNvSpPr>
          <p:nvPr>
            <p:ph idx="1"/>
          </p:nvPr>
        </p:nvSpPr>
        <p:spPr/>
        <p:txBody>
          <a:bodyPr/>
          <a:lstStyle/>
          <a:p>
            <a:endParaRPr lang="en-US" dirty="0" smtClean="0"/>
          </a:p>
          <a:p>
            <a:r>
              <a:rPr lang="en-US" sz="2800" dirty="0" smtClean="0">
                <a:solidFill>
                  <a:srgbClr val="002060"/>
                </a:solidFill>
              </a:rPr>
              <a:t>B</a:t>
            </a:r>
            <a:r>
              <a:rPr lang="en-US" sz="2800" dirty="0" smtClean="0">
                <a:solidFill>
                  <a:srgbClr val="002060"/>
                </a:solidFill>
              </a:rPr>
              <a:t>egins </a:t>
            </a:r>
            <a:r>
              <a:rPr lang="en-US" sz="2800" dirty="0">
                <a:solidFill>
                  <a:srgbClr val="002060"/>
                </a:solidFill>
              </a:rPr>
              <a:t>at the scene of </a:t>
            </a:r>
            <a:r>
              <a:rPr lang="en-US" sz="2800" dirty="0" smtClean="0">
                <a:solidFill>
                  <a:srgbClr val="002060"/>
                </a:solidFill>
              </a:rPr>
              <a:t>injury</a:t>
            </a:r>
          </a:p>
          <a:p>
            <a:r>
              <a:rPr lang="en-US" sz="2800" dirty="0" smtClean="0">
                <a:solidFill>
                  <a:srgbClr val="002060"/>
                </a:solidFill>
              </a:rPr>
              <a:t>Airway assessment  </a:t>
            </a:r>
            <a:r>
              <a:rPr lang="en-US" sz="2800" dirty="0">
                <a:solidFill>
                  <a:srgbClr val="002060"/>
                </a:solidFill>
              </a:rPr>
              <a:t>is the first </a:t>
            </a:r>
            <a:r>
              <a:rPr lang="en-US" sz="2800" dirty="0" smtClean="0">
                <a:solidFill>
                  <a:srgbClr val="002060"/>
                </a:solidFill>
              </a:rPr>
              <a:t>priority</a:t>
            </a:r>
          </a:p>
          <a:p>
            <a:r>
              <a:rPr lang="en-US" sz="2800" dirty="0">
                <a:solidFill>
                  <a:srgbClr val="002060"/>
                </a:solidFill>
              </a:rPr>
              <a:t>S</a:t>
            </a:r>
            <a:r>
              <a:rPr lang="en-US" sz="2800" dirty="0" smtClean="0">
                <a:solidFill>
                  <a:srgbClr val="002060"/>
                </a:solidFill>
              </a:rPr>
              <a:t>afer </a:t>
            </a:r>
            <a:r>
              <a:rPr lang="en-US" sz="2800" dirty="0">
                <a:solidFill>
                  <a:srgbClr val="002060"/>
                </a:solidFill>
              </a:rPr>
              <a:t>to intubate the patient </a:t>
            </a:r>
            <a:r>
              <a:rPr lang="en-US" sz="2800" dirty="0" smtClean="0">
                <a:solidFill>
                  <a:srgbClr val="002060"/>
                </a:solidFill>
              </a:rPr>
              <a:t>early </a:t>
            </a:r>
          </a:p>
          <a:p>
            <a:r>
              <a:rPr lang="en-US" sz="2800" dirty="0">
                <a:solidFill>
                  <a:srgbClr val="002060"/>
                </a:solidFill>
              </a:rPr>
              <a:t>D</a:t>
            </a:r>
            <a:r>
              <a:rPr lang="en-US" sz="2800" dirty="0" smtClean="0">
                <a:solidFill>
                  <a:srgbClr val="002060"/>
                </a:solidFill>
              </a:rPr>
              <a:t>iagnosis </a:t>
            </a:r>
            <a:r>
              <a:rPr lang="en-US" sz="2800" dirty="0">
                <a:solidFill>
                  <a:srgbClr val="002060"/>
                </a:solidFill>
              </a:rPr>
              <a:t>of inhalation </a:t>
            </a:r>
            <a:r>
              <a:rPr lang="en-US" sz="2800" dirty="0" smtClean="0">
                <a:solidFill>
                  <a:srgbClr val="002060"/>
                </a:solidFill>
              </a:rPr>
              <a:t>injury</a:t>
            </a:r>
          </a:p>
          <a:p>
            <a:endParaRPr lang="th-TH" dirty="0"/>
          </a:p>
        </p:txBody>
      </p:sp>
    </p:spTree>
    <p:extLst>
      <p:ext uri="{BB962C8B-B14F-4D97-AF65-F5344CB8AC3E}">
        <p14:creationId xmlns:p14="http://schemas.microsoft.com/office/powerpoint/2010/main" val="1182107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Fluid resuscitation</a:t>
            </a:r>
            <a:endParaRPr lang="th-TH" b="1"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Rapid and effective intravascular volume </a:t>
            </a:r>
            <a:r>
              <a:rPr lang="en-US" sz="2800" dirty="0" smtClean="0">
                <a:solidFill>
                  <a:srgbClr val="002060"/>
                </a:solidFill>
              </a:rPr>
              <a:t>replenishment</a:t>
            </a:r>
          </a:p>
          <a:p>
            <a:pPr lvl="1"/>
            <a:r>
              <a:rPr lang="en-US" sz="1800" dirty="0">
                <a:solidFill>
                  <a:srgbClr val="002060"/>
                </a:solidFill>
              </a:rPr>
              <a:t>S</a:t>
            </a:r>
            <a:r>
              <a:rPr lang="en-US" sz="1800" dirty="0" smtClean="0">
                <a:solidFill>
                  <a:srgbClr val="002060"/>
                </a:solidFill>
              </a:rPr>
              <a:t>top burn shock</a:t>
            </a:r>
            <a:endParaRPr lang="en-US" sz="1800" dirty="0" smtClean="0">
              <a:solidFill>
                <a:srgbClr val="002060"/>
              </a:solidFill>
            </a:endParaRPr>
          </a:p>
          <a:p>
            <a:r>
              <a:rPr lang="en-US" sz="2800" dirty="0" smtClean="0">
                <a:solidFill>
                  <a:srgbClr val="002060"/>
                </a:solidFill>
              </a:rPr>
              <a:t>&lt;15</a:t>
            </a:r>
            <a:r>
              <a:rPr lang="en-US" sz="2800" dirty="0">
                <a:solidFill>
                  <a:srgbClr val="002060"/>
                </a:solidFill>
              </a:rPr>
              <a:t>% </a:t>
            </a:r>
            <a:r>
              <a:rPr lang="en-US" sz="2800" dirty="0" smtClean="0">
                <a:solidFill>
                  <a:srgbClr val="002060"/>
                </a:solidFill>
              </a:rPr>
              <a:t>TBSA</a:t>
            </a:r>
          </a:p>
          <a:p>
            <a:pPr lvl="1"/>
            <a:r>
              <a:rPr lang="en-US" sz="1800" dirty="0">
                <a:solidFill>
                  <a:srgbClr val="002060"/>
                </a:solidFill>
              </a:rPr>
              <a:t>O</a:t>
            </a:r>
            <a:r>
              <a:rPr lang="en-US" sz="1800" dirty="0" smtClean="0">
                <a:solidFill>
                  <a:srgbClr val="002060"/>
                </a:solidFill>
              </a:rPr>
              <a:t>ral </a:t>
            </a:r>
            <a:r>
              <a:rPr lang="en-US" sz="1800" dirty="0">
                <a:solidFill>
                  <a:srgbClr val="002060"/>
                </a:solidFill>
              </a:rPr>
              <a:t>or </a:t>
            </a:r>
            <a:r>
              <a:rPr lang="en-US" sz="1800" dirty="0" smtClean="0">
                <a:solidFill>
                  <a:srgbClr val="002060"/>
                </a:solidFill>
              </a:rPr>
              <a:t>intravenous fluid </a:t>
            </a:r>
            <a:r>
              <a:rPr lang="en-US" sz="1800" dirty="0">
                <a:solidFill>
                  <a:srgbClr val="002060"/>
                </a:solidFill>
              </a:rPr>
              <a:t>administered </a:t>
            </a:r>
            <a:endParaRPr lang="en-US" sz="1800" dirty="0" smtClean="0">
              <a:solidFill>
                <a:srgbClr val="002060"/>
              </a:solidFill>
            </a:endParaRPr>
          </a:p>
          <a:p>
            <a:pPr lvl="1"/>
            <a:r>
              <a:rPr lang="en-US" sz="1800" dirty="0">
                <a:solidFill>
                  <a:srgbClr val="002060"/>
                </a:solidFill>
              </a:rPr>
              <a:t>A</a:t>
            </a:r>
            <a:r>
              <a:rPr lang="en-US" sz="1800" dirty="0" smtClean="0">
                <a:solidFill>
                  <a:srgbClr val="002060"/>
                </a:solidFill>
              </a:rPr>
              <a:t>t </a:t>
            </a:r>
            <a:r>
              <a:rPr lang="en-US" sz="1800" dirty="0">
                <a:solidFill>
                  <a:srgbClr val="002060"/>
                </a:solidFill>
              </a:rPr>
              <a:t>1.5 times maintenance </a:t>
            </a:r>
            <a:r>
              <a:rPr lang="en-US" sz="1800" dirty="0" smtClean="0">
                <a:solidFill>
                  <a:srgbClr val="002060"/>
                </a:solidFill>
              </a:rPr>
              <a:t>rate</a:t>
            </a:r>
            <a:endParaRPr lang="en-US" sz="1800" dirty="0" smtClean="0">
              <a:solidFill>
                <a:srgbClr val="002060"/>
              </a:solidFill>
            </a:endParaRPr>
          </a:p>
        </p:txBody>
      </p:sp>
    </p:spTree>
    <p:extLst>
      <p:ext uri="{BB962C8B-B14F-4D97-AF65-F5344CB8AC3E}">
        <p14:creationId xmlns:p14="http://schemas.microsoft.com/office/powerpoint/2010/main" val="3629294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Fluid resuscitation</a:t>
            </a:r>
            <a:endParaRPr lang="th-TH"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The Parkland </a:t>
            </a:r>
            <a:r>
              <a:rPr lang="en-US" sz="2800" dirty="0" smtClean="0">
                <a:solidFill>
                  <a:srgbClr val="002060"/>
                </a:solidFill>
              </a:rPr>
              <a:t>formula </a:t>
            </a:r>
          </a:p>
          <a:p>
            <a:pPr lvl="1"/>
            <a:r>
              <a:rPr lang="en-US" sz="1800" dirty="0">
                <a:solidFill>
                  <a:srgbClr val="002060"/>
                </a:solidFill>
              </a:rPr>
              <a:t>T</a:t>
            </a:r>
            <a:r>
              <a:rPr lang="en-US" sz="1800" dirty="0" smtClean="0">
                <a:solidFill>
                  <a:srgbClr val="002060"/>
                </a:solidFill>
              </a:rPr>
              <a:t>he </a:t>
            </a:r>
            <a:r>
              <a:rPr lang="en-US" sz="1800" dirty="0">
                <a:solidFill>
                  <a:srgbClr val="002060"/>
                </a:solidFill>
              </a:rPr>
              <a:t>most common guide </a:t>
            </a:r>
            <a:r>
              <a:rPr lang="en-US" sz="1800" dirty="0" smtClean="0">
                <a:solidFill>
                  <a:srgbClr val="002060"/>
                </a:solidFill>
              </a:rPr>
              <a:t>used</a:t>
            </a:r>
          </a:p>
          <a:p>
            <a:pPr lvl="1"/>
            <a:r>
              <a:rPr lang="en-US" sz="1800" dirty="0">
                <a:solidFill>
                  <a:srgbClr val="002060"/>
                </a:solidFill>
              </a:rPr>
              <a:t>R</a:t>
            </a:r>
            <a:r>
              <a:rPr lang="en-US" sz="1800" dirty="0" smtClean="0">
                <a:solidFill>
                  <a:srgbClr val="002060"/>
                </a:solidFill>
              </a:rPr>
              <a:t>ecommends </a:t>
            </a:r>
            <a:r>
              <a:rPr lang="en-US" sz="1800" dirty="0">
                <a:solidFill>
                  <a:srgbClr val="002060"/>
                </a:solidFill>
              </a:rPr>
              <a:t>isotonic crystalloid initially </a:t>
            </a:r>
            <a:endParaRPr lang="en-US" sz="1800" dirty="0" smtClean="0">
              <a:solidFill>
                <a:srgbClr val="002060"/>
              </a:solidFill>
            </a:endParaRPr>
          </a:p>
          <a:p>
            <a:pPr lvl="1"/>
            <a:r>
              <a:rPr lang="en-US" sz="1800" dirty="0" smtClean="0">
                <a:solidFill>
                  <a:srgbClr val="002060"/>
                </a:solidFill>
              </a:rPr>
              <a:t>The </a:t>
            </a:r>
            <a:r>
              <a:rPr lang="en-US" sz="1800" dirty="0">
                <a:solidFill>
                  <a:srgbClr val="002060"/>
                </a:solidFill>
              </a:rPr>
              <a:t>use of colloids 24 h after injury </a:t>
            </a:r>
          </a:p>
          <a:p>
            <a:r>
              <a:rPr lang="en-US" sz="2800" dirty="0" smtClean="0">
                <a:solidFill>
                  <a:srgbClr val="002060"/>
                </a:solidFill>
              </a:rPr>
              <a:t>General </a:t>
            </a:r>
            <a:r>
              <a:rPr lang="en-US" sz="2800" dirty="0">
                <a:solidFill>
                  <a:srgbClr val="002060"/>
                </a:solidFill>
              </a:rPr>
              <a:t>trend </a:t>
            </a:r>
            <a:r>
              <a:rPr lang="en-US" sz="2800" dirty="0" smtClean="0">
                <a:solidFill>
                  <a:srgbClr val="002060"/>
                </a:solidFill>
              </a:rPr>
              <a:t>now </a:t>
            </a:r>
          </a:p>
          <a:p>
            <a:pPr lvl="1"/>
            <a:r>
              <a:rPr lang="en-US" sz="1800" dirty="0" smtClean="0">
                <a:solidFill>
                  <a:srgbClr val="002060"/>
                </a:solidFill>
              </a:rPr>
              <a:t>initiate </a:t>
            </a:r>
            <a:r>
              <a:rPr lang="en-US" sz="1800" dirty="0">
                <a:solidFill>
                  <a:srgbClr val="002060"/>
                </a:solidFill>
              </a:rPr>
              <a:t>colloid infusions earlier than the previously recommended time of 24 </a:t>
            </a:r>
            <a:r>
              <a:rPr lang="en-US" sz="1800" dirty="0" smtClean="0">
                <a:solidFill>
                  <a:srgbClr val="002060"/>
                </a:solidFill>
              </a:rPr>
              <a:t>h</a:t>
            </a:r>
            <a:endParaRPr lang="th-TH" sz="1800" dirty="0">
              <a:solidFill>
                <a:srgbClr val="002060"/>
              </a:solidFill>
            </a:endParaRPr>
          </a:p>
        </p:txBody>
      </p:sp>
    </p:spTree>
    <p:extLst>
      <p:ext uri="{BB962C8B-B14F-4D97-AF65-F5344CB8AC3E}">
        <p14:creationId xmlns:p14="http://schemas.microsoft.com/office/powerpoint/2010/main" val="2210640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idx="1"/>
          </p:nvPr>
        </p:nvSpPr>
        <p:spPr/>
        <p:txBody>
          <a:bodyPr/>
          <a:lstStyle/>
          <a:p>
            <a:endParaRPr lang="th-TH"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2164"/>
            <a:ext cx="9144000" cy="245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723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r>
              <a:rPr lang="en-US" b="1" dirty="0"/>
              <a:t>Lund–Browder burn diagram and table</a:t>
            </a:r>
            <a:endParaRPr lang="th-TH" b="1" dirty="0"/>
          </a:p>
        </p:txBody>
      </p:sp>
      <p:sp>
        <p:nvSpPr>
          <p:cNvPr id="3" name="ตัวแทนเนื้อหา 2"/>
          <p:cNvSpPr>
            <a:spLocks noGrp="1"/>
          </p:cNvSpPr>
          <p:nvPr>
            <p:ph idx="1"/>
          </p:nvPr>
        </p:nvSpPr>
        <p:spPr/>
        <p:txBody>
          <a:bodyPr/>
          <a:lstStyle/>
          <a:p>
            <a:endParaRPr lang="th-TH"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74" y="1553294"/>
            <a:ext cx="7677150" cy="4972050"/>
          </a:xfrm>
          <a:prstGeom prst="rect">
            <a:avLst/>
          </a:prstGeom>
          <a:noFill/>
          <a:ln w="9525">
            <a:solidFill>
              <a:schemeClr val="tx1"/>
            </a:solidFill>
            <a:miter lim="800000"/>
            <a:headEnd/>
            <a:tailEnd/>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17964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idx="1"/>
          </p:nvPr>
        </p:nvSpPr>
        <p:spPr/>
        <p:txBody>
          <a:bodyPr/>
          <a:lstStyle/>
          <a:p>
            <a:endParaRPr lang="th-TH"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6752"/>
            <a:ext cx="9136015" cy="4680520"/>
          </a:xfrm>
          <a:prstGeom prst="rect">
            <a:avLst/>
          </a:prstGeom>
          <a:noFill/>
          <a:ln w="9525">
            <a:solidFill>
              <a:schemeClr val="tx1"/>
            </a:solidFill>
            <a:miter lim="800000"/>
            <a:headEnd/>
            <a:tailEnd/>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8854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Fluid resuscitation</a:t>
            </a:r>
            <a:endParaRPr lang="th-TH"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Lactated Ringer’s solution </a:t>
            </a:r>
            <a:endParaRPr lang="en-US" sz="2800" dirty="0" smtClean="0">
              <a:solidFill>
                <a:srgbClr val="002060"/>
              </a:solidFill>
            </a:endParaRPr>
          </a:p>
          <a:p>
            <a:r>
              <a:rPr lang="en-US" sz="2800" dirty="0" smtClean="0">
                <a:solidFill>
                  <a:srgbClr val="002060"/>
                </a:solidFill>
              </a:rPr>
              <a:t>Titrated </a:t>
            </a:r>
            <a:r>
              <a:rPr lang="en-US" sz="2800" dirty="0">
                <a:solidFill>
                  <a:srgbClr val="002060"/>
                </a:solidFill>
              </a:rPr>
              <a:t>to </a:t>
            </a:r>
            <a:r>
              <a:rPr lang="en-US" sz="2800" dirty="0" smtClean="0">
                <a:solidFill>
                  <a:srgbClr val="002060"/>
                </a:solidFill>
              </a:rPr>
              <a:t>physiologic endpoints</a:t>
            </a:r>
          </a:p>
          <a:p>
            <a:r>
              <a:rPr lang="en-US" sz="2800" dirty="0">
                <a:solidFill>
                  <a:srgbClr val="002060"/>
                </a:solidFill>
              </a:rPr>
              <a:t>After 36 to 48 </a:t>
            </a:r>
            <a:r>
              <a:rPr lang="en-US" sz="2800" dirty="0" smtClean="0">
                <a:solidFill>
                  <a:srgbClr val="002060"/>
                </a:solidFill>
              </a:rPr>
              <a:t>h </a:t>
            </a:r>
          </a:p>
          <a:p>
            <a:pPr lvl="1"/>
            <a:r>
              <a:rPr lang="en-US" sz="1800" dirty="0" smtClean="0">
                <a:solidFill>
                  <a:srgbClr val="002060"/>
                </a:solidFill>
              </a:rPr>
              <a:t>Capillary </a:t>
            </a:r>
            <a:r>
              <a:rPr lang="en-US" sz="1800" dirty="0" smtClean="0">
                <a:solidFill>
                  <a:srgbClr val="002060"/>
                </a:solidFill>
              </a:rPr>
              <a:t>integrity returns </a:t>
            </a:r>
            <a:r>
              <a:rPr lang="en-US" sz="1800" dirty="0">
                <a:solidFill>
                  <a:srgbClr val="002060"/>
                </a:solidFill>
              </a:rPr>
              <a:t>to normal in </a:t>
            </a:r>
            <a:r>
              <a:rPr lang="en-US" sz="1800" dirty="0" err="1">
                <a:solidFill>
                  <a:srgbClr val="002060"/>
                </a:solidFill>
              </a:rPr>
              <a:t>nonburned</a:t>
            </a:r>
            <a:r>
              <a:rPr lang="en-US" sz="1800" dirty="0">
                <a:solidFill>
                  <a:srgbClr val="002060"/>
                </a:solidFill>
              </a:rPr>
              <a:t> areas </a:t>
            </a:r>
            <a:endParaRPr lang="en-US" sz="1800" dirty="0" smtClean="0">
              <a:solidFill>
                <a:srgbClr val="002060"/>
              </a:solidFill>
            </a:endParaRPr>
          </a:p>
          <a:p>
            <a:r>
              <a:rPr lang="en-US" sz="2800" dirty="0">
                <a:solidFill>
                  <a:srgbClr val="002060"/>
                </a:solidFill>
              </a:rPr>
              <a:t>R</a:t>
            </a:r>
            <a:r>
              <a:rPr lang="en-US" sz="2800" dirty="0" smtClean="0">
                <a:solidFill>
                  <a:srgbClr val="002060"/>
                </a:solidFill>
              </a:rPr>
              <a:t>eabsorption </a:t>
            </a:r>
            <a:r>
              <a:rPr lang="en-US" sz="2800" dirty="0" smtClean="0">
                <a:solidFill>
                  <a:srgbClr val="002060"/>
                </a:solidFill>
              </a:rPr>
              <a:t>of edema </a:t>
            </a:r>
            <a:r>
              <a:rPr lang="en-US" sz="2800" dirty="0">
                <a:solidFill>
                  <a:srgbClr val="002060"/>
                </a:solidFill>
              </a:rPr>
              <a:t>fluid occurs over the next 1 to 2 weeks</a:t>
            </a:r>
            <a:r>
              <a:rPr lang="en-US" sz="2800" dirty="0" smtClean="0">
                <a:solidFill>
                  <a:srgbClr val="002060"/>
                </a:solidFill>
              </a:rPr>
              <a:t> </a:t>
            </a:r>
            <a:endParaRPr lang="th-TH" sz="2800" dirty="0">
              <a:solidFill>
                <a:srgbClr val="002060"/>
              </a:solidFill>
            </a:endParaRPr>
          </a:p>
        </p:txBody>
      </p:sp>
    </p:spTree>
    <p:extLst>
      <p:ext uri="{BB962C8B-B14F-4D97-AF65-F5344CB8AC3E}">
        <p14:creationId xmlns:p14="http://schemas.microsoft.com/office/powerpoint/2010/main" val="4171154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dirty="0"/>
          </a:p>
        </p:txBody>
      </p:sp>
      <p:sp>
        <p:nvSpPr>
          <p:cNvPr id="3" name="ตัวแทนเนื้อหา 2"/>
          <p:cNvSpPr>
            <a:spLocks noGrp="1"/>
          </p:cNvSpPr>
          <p:nvPr>
            <p:ph idx="1"/>
          </p:nvPr>
        </p:nvSpPr>
        <p:spPr/>
        <p:txBody>
          <a:bodyPr/>
          <a:lstStyle/>
          <a:p>
            <a:endParaRPr lang="th-TH"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07587"/>
            <a:ext cx="9143999" cy="4769685"/>
          </a:xfrm>
          <a:prstGeom prst="rect">
            <a:avLst/>
          </a:prstGeom>
          <a:noFill/>
          <a:ln w="9525">
            <a:solidFill>
              <a:schemeClr val="tx1"/>
            </a:solidFill>
            <a:miter lim="800000"/>
            <a:headEnd/>
            <a:tailEnd/>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39887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Fluid resuscitation</a:t>
            </a:r>
            <a:endParaRPr lang="th-TH" dirty="0"/>
          </a:p>
        </p:txBody>
      </p:sp>
      <p:sp>
        <p:nvSpPr>
          <p:cNvPr id="3" name="ตัวแทนเนื้อหา 2"/>
          <p:cNvSpPr>
            <a:spLocks noGrp="1"/>
          </p:cNvSpPr>
          <p:nvPr>
            <p:ph idx="1"/>
          </p:nvPr>
        </p:nvSpPr>
        <p:spPr/>
        <p:txBody>
          <a:bodyPr/>
          <a:lstStyle/>
          <a:p>
            <a:endParaRPr lang="th-TH"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6761"/>
            <a:ext cx="9144000" cy="297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056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Fluid </a:t>
            </a:r>
            <a:r>
              <a:rPr lang="en-US" b="1" dirty="0" smtClean="0"/>
              <a:t>resuscitation update</a:t>
            </a:r>
            <a:endParaRPr lang="th-TH" dirty="0"/>
          </a:p>
        </p:txBody>
      </p:sp>
      <p:sp>
        <p:nvSpPr>
          <p:cNvPr id="3" name="ตัวแทนเนื้อหา 2"/>
          <p:cNvSpPr>
            <a:spLocks noGrp="1"/>
          </p:cNvSpPr>
          <p:nvPr>
            <p:ph idx="1"/>
          </p:nvPr>
        </p:nvSpPr>
        <p:spPr/>
        <p:txBody>
          <a:bodyPr>
            <a:normAutofit/>
          </a:bodyPr>
          <a:lstStyle/>
          <a:p>
            <a:r>
              <a:rPr lang="en-US" sz="2800" dirty="0" smtClean="0">
                <a:solidFill>
                  <a:srgbClr val="002060"/>
                </a:solidFill>
              </a:rPr>
              <a:t>Fluid resuscitation in first 24h </a:t>
            </a:r>
          </a:p>
          <a:p>
            <a:pPr lvl="1"/>
            <a:r>
              <a:rPr lang="en-US" sz="1800" dirty="0" smtClean="0">
                <a:solidFill>
                  <a:srgbClr val="002060"/>
                </a:solidFill>
              </a:rPr>
              <a:t>Should be higher from estimated by Parkland formula</a:t>
            </a:r>
          </a:p>
          <a:p>
            <a:r>
              <a:rPr lang="en-US" sz="2800" dirty="0">
                <a:solidFill>
                  <a:srgbClr val="002060"/>
                </a:solidFill>
              </a:rPr>
              <a:t>Major burn resuscitation </a:t>
            </a:r>
          </a:p>
          <a:p>
            <a:pPr lvl="1"/>
            <a:r>
              <a:rPr lang="en-US" sz="1800" dirty="0" smtClean="0">
                <a:solidFill>
                  <a:srgbClr val="002060"/>
                </a:solidFill>
              </a:rPr>
              <a:t>Should </a:t>
            </a:r>
            <a:r>
              <a:rPr lang="en-US" sz="1800" dirty="0">
                <a:solidFill>
                  <a:srgbClr val="002060"/>
                </a:solidFill>
              </a:rPr>
              <a:t>ideally be performed according to goal-directed therapy </a:t>
            </a:r>
          </a:p>
          <a:p>
            <a:pPr lvl="1"/>
            <a:r>
              <a:rPr lang="en-US" sz="1800" dirty="0" smtClean="0">
                <a:solidFill>
                  <a:srgbClr val="002060"/>
                </a:solidFill>
              </a:rPr>
              <a:t>With </a:t>
            </a:r>
            <a:r>
              <a:rPr lang="en-US" sz="1800" dirty="0" err="1">
                <a:solidFill>
                  <a:srgbClr val="002060"/>
                </a:solidFill>
              </a:rPr>
              <a:t>transpulmonary</a:t>
            </a:r>
            <a:r>
              <a:rPr lang="en-US" sz="1800" dirty="0">
                <a:solidFill>
                  <a:srgbClr val="002060"/>
                </a:solidFill>
              </a:rPr>
              <a:t> </a:t>
            </a:r>
            <a:r>
              <a:rPr lang="en-US" sz="1800" dirty="0" err="1">
                <a:solidFill>
                  <a:srgbClr val="002060"/>
                </a:solidFill>
              </a:rPr>
              <a:t>thermodilution</a:t>
            </a:r>
            <a:r>
              <a:rPr lang="en-US" sz="1800" dirty="0">
                <a:solidFill>
                  <a:srgbClr val="002060"/>
                </a:solidFill>
              </a:rPr>
              <a:t> methods</a:t>
            </a:r>
          </a:p>
          <a:p>
            <a:pPr lvl="1"/>
            <a:r>
              <a:rPr lang="en-US" sz="1800" dirty="0">
                <a:solidFill>
                  <a:srgbClr val="002060"/>
                </a:solidFill>
              </a:rPr>
              <a:t>Improvement in the cardiac index, ScvO2 , oxygen delivery, and MODS </a:t>
            </a:r>
          </a:p>
          <a:p>
            <a:pPr lvl="1"/>
            <a:r>
              <a:rPr lang="en-US" sz="1800" dirty="0" smtClean="0">
                <a:solidFill>
                  <a:srgbClr val="002060"/>
                </a:solidFill>
              </a:rPr>
              <a:t>Taking </a:t>
            </a:r>
            <a:r>
              <a:rPr lang="en-US" sz="1800" dirty="0">
                <a:solidFill>
                  <a:srgbClr val="002060"/>
                </a:solidFill>
              </a:rPr>
              <a:t>the ITBV and  EVLW as end points</a:t>
            </a:r>
            <a:endParaRPr lang="th-TH" sz="1800" dirty="0">
              <a:solidFill>
                <a:srgbClr val="002060"/>
              </a:solidFill>
            </a:endParaRPr>
          </a:p>
          <a:p>
            <a:endParaRPr lang="en-US" dirty="0"/>
          </a:p>
        </p:txBody>
      </p:sp>
    </p:spTree>
    <p:extLst>
      <p:ext uri="{BB962C8B-B14F-4D97-AF65-F5344CB8AC3E}">
        <p14:creationId xmlns:p14="http://schemas.microsoft.com/office/powerpoint/2010/main" val="3532677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Fluid resuscitation update</a:t>
            </a:r>
            <a:endParaRPr lang="th-TH" dirty="0"/>
          </a:p>
        </p:txBody>
      </p:sp>
      <p:sp>
        <p:nvSpPr>
          <p:cNvPr id="3" name="ตัวแทนเนื้อหา 2"/>
          <p:cNvSpPr>
            <a:spLocks noGrp="1"/>
          </p:cNvSpPr>
          <p:nvPr>
            <p:ph idx="1"/>
          </p:nvPr>
        </p:nvSpPr>
        <p:spPr/>
        <p:txBody>
          <a:bodyPr/>
          <a:lstStyle/>
          <a:p>
            <a:r>
              <a:rPr lang="en-US" sz="2800" dirty="0">
                <a:solidFill>
                  <a:srgbClr val="002060"/>
                </a:solidFill>
              </a:rPr>
              <a:t>The initial resuscitation fluid should be a balanced crystalloid.</a:t>
            </a:r>
          </a:p>
          <a:p>
            <a:r>
              <a:rPr lang="en-US" sz="2800" dirty="0">
                <a:solidFill>
                  <a:srgbClr val="002060"/>
                </a:solidFill>
              </a:rPr>
              <a:t>Ringer’s acetate</a:t>
            </a:r>
          </a:p>
          <a:p>
            <a:pPr lvl="1"/>
            <a:r>
              <a:rPr lang="en-US" sz="1800" dirty="0">
                <a:solidFill>
                  <a:srgbClr val="002060"/>
                </a:solidFill>
              </a:rPr>
              <a:t>P</a:t>
            </a:r>
            <a:r>
              <a:rPr lang="en-US" sz="1800" dirty="0" smtClean="0">
                <a:solidFill>
                  <a:srgbClr val="002060"/>
                </a:solidFill>
              </a:rPr>
              <a:t>rotect </a:t>
            </a:r>
            <a:r>
              <a:rPr lang="en-US" sz="1800" dirty="0">
                <a:solidFill>
                  <a:srgbClr val="002060"/>
                </a:solidFill>
              </a:rPr>
              <a:t>the electrolytic balance in large replacements,</a:t>
            </a:r>
          </a:p>
          <a:p>
            <a:pPr lvl="1"/>
            <a:r>
              <a:rPr lang="en-US" sz="1800" dirty="0" smtClean="0">
                <a:solidFill>
                  <a:srgbClr val="002060"/>
                </a:solidFill>
              </a:rPr>
              <a:t>The </a:t>
            </a:r>
            <a:r>
              <a:rPr lang="en-US" sz="1800" dirty="0">
                <a:solidFill>
                  <a:srgbClr val="002060"/>
                </a:solidFill>
              </a:rPr>
              <a:t>crystalloid of choice</a:t>
            </a:r>
          </a:p>
          <a:p>
            <a:endParaRPr lang="th-TH" dirty="0"/>
          </a:p>
        </p:txBody>
      </p:sp>
    </p:spTree>
    <p:extLst>
      <p:ext uri="{BB962C8B-B14F-4D97-AF65-F5344CB8AC3E}">
        <p14:creationId xmlns:p14="http://schemas.microsoft.com/office/powerpoint/2010/main" val="1601752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Fluid resuscitation update</a:t>
            </a:r>
            <a:endParaRPr lang="th-TH"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Colloids seem inappropriate during the first </a:t>
            </a:r>
            <a:r>
              <a:rPr lang="en-US" sz="2800" dirty="0" smtClean="0">
                <a:solidFill>
                  <a:srgbClr val="002060"/>
                </a:solidFill>
              </a:rPr>
              <a:t>hours</a:t>
            </a:r>
          </a:p>
          <a:p>
            <a:r>
              <a:rPr lang="en-US" sz="2800" dirty="0" smtClean="0">
                <a:solidFill>
                  <a:srgbClr val="002060"/>
                </a:solidFill>
              </a:rPr>
              <a:t>Gelatins </a:t>
            </a:r>
            <a:r>
              <a:rPr lang="en-US" sz="2800" dirty="0">
                <a:solidFill>
                  <a:srgbClr val="002060"/>
                </a:solidFill>
              </a:rPr>
              <a:t>have not shown superiority over </a:t>
            </a:r>
            <a:r>
              <a:rPr lang="en-US" sz="2800" dirty="0" smtClean="0">
                <a:solidFill>
                  <a:srgbClr val="002060"/>
                </a:solidFill>
              </a:rPr>
              <a:t>crystalloids</a:t>
            </a:r>
          </a:p>
          <a:p>
            <a:r>
              <a:rPr lang="en-US" sz="2800" dirty="0">
                <a:solidFill>
                  <a:srgbClr val="002060"/>
                </a:solidFill>
              </a:rPr>
              <a:t>Hypertonic solutions, albumin, and plasma </a:t>
            </a:r>
            <a:endParaRPr lang="en-US" sz="2800" dirty="0" smtClean="0">
              <a:solidFill>
                <a:srgbClr val="002060"/>
              </a:solidFill>
            </a:endParaRPr>
          </a:p>
          <a:p>
            <a:pPr lvl="1"/>
            <a:r>
              <a:rPr lang="en-US" sz="1800" dirty="0" smtClean="0">
                <a:solidFill>
                  <a:srgbClr val="002060"/>
                </a:solidFill>
              </a:rPr>
              <a:t>lower </a:t>
            </a:r>
            <a:r>
              <a:rPr lang="en-US" sz="1800" dirty="0">
                <a:solidFill>
                  <a:srgbClr val="002060"/>
                </a:solidFill>
              </a:rPr>
              <a:t>volume </a:t>
            </a:r>
            <a:r>
              <a:rPr lang="en-US" sz="1800" dirty="0" smtClean="0">
                <a:solidFill>
                  <a:srgbClr val="002060"/>
                </a:solidFill>
              </a:rPr>
              <a:t>requirement</a:t>
            </a:r>
            <a:endParaRPr lang="en-US" sz="1800" dirty="0">
              <a:solidFill>
                <a:srgbClr val="002060"/>
              </a:solidFill>
            </a:endParaRPr>
          </a:p>
          <a:p>
            <a:pPr lvl="1"/>
            <a:r>
              <a:rPr lang="en-US" sz="1800" dirty="0">
                <a:solidFill>
                  <a:srgbClr val="002060"/>
                </a:solidFill>
              </a:rPr>
              <a:t>lower intra-abdominal </a:t>
            </a:r>
            <a:r>
              <a:rPr lang="en-US" sz="1800" dirty="0" smtClean="0">
                <a:solidFill>
                  <a:srgbClr val="002060"/>
                </a:solidFill>
              </a:rPr>
              <a:t>pressure</a:t>
            </a:r>
          </a:p>
          <a:p>
            <a:pPr lvl="1"/>
            <a:r>
              <a:rPr lang="en-US" sz="1800" dirty="0" smtClean="0">
                <a:solidFill>
                  <a:srgbClr val="002060"/>
                </a:solidFill>
              </a:rPr>
              <a:t>lower </a:t>
            </a:r>
            <a:r>
              <a:rPr lang="en-US" sz="1800" dirty="0">
                <a:solidFill>
                  <a:srgbClr val="002060"/>
                </a:solidFill>
              </a:rPr>
              <a:t>incidence of </a:t>
            </a:r>
            <a:r>
              <a:rPr lang="en-US" sz="1800" dirty="0" smtClean="0">
                <a:solidFill>
                  <a:srgbClr val="002060"/>
                </a:solidFill>
              </a:rPr>
              <a:t>compartment syndrome</a:t>
            </a:r>
            <a:endParaRPr lang="th-TH" sz="1800" dirty="0">
              <a:solidFill>
                <a:srgbClr val="002060"/>
              </a:solidFill>
            </a:endParaRPr>
          </a:p>
        </p:txBody>
      </p:sp>
    </p:spTree>
    <p:extLst>
      <p:ext uri="{BB962C8B-B14F-4D97-AF65-F5344CB8AC3E}">
        <p14:creationId xmlns:p14="http://schemas.microsoft.com/office/powerpoint/2010/main" val="191958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p:cNvSpPr>
            <a:spLocks noGrp="1"/>
          </p:cNvSpPr>
          <p:nvPr>
            <p:ph type="ctrTitle"/>
          </p:nvPr>
        </p:nvSpPr>
        <p:spPr/>
        <p:txBody>
          <a:bodyPr/>
          <a:lstStyle/>
          <a:p>
            <a:r>
              <a:rPr lang="en-US" b="1" dirty="0" smtClean="0"/>
              <a:t>Anesthetic management</a:t>
            </a:r>
            <a:endParaRPr lang="th-TH" b="1" dirty="0"/>
          </a:p>
        </p:txBody>
      </p:sp>
      <p:sp>
        <p:nvSpPr>
          <p:cNvPr id="5" name="ชื่อเรื่องรอง 4"/>
          <p:cNvSpPr>
            <a:spLocks noGrp="1"/>
          </p:cNvSpPr>
          <p:nvPr>
            <p:ph type="subTitle" idx="1"/>
          </p:nvPr>
        </p:nvSpPr>
        <p:spPr/>
        <p:txBody>
          <a:bodyPr/>
          <a:lstStyle/>
          <a:p>
            <a:endParaRPr lang="th-TH"/>
          </a:p>
        </p:txBody>
      </p:sp>
    </p:spTree>
    <p:extLst>
      <p:ext uri="{BB962C8B-B14F-4D97-AF65-F5344CB8AC3E}">
        <p14:creationId xmlns:p14="http://schemas.microsoft.com/office/powerpoint/2010/main" val="167915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noFill/>
        </p:spPr>
        <p:txBody>
          <a:bodyPr>
            <a:normAutofit/>
          </a:bodyPr>
          <a:lstStyle/>
          <a:p>
            <a:r>
              <a:rPr lang="en-US" b="1" dirty="0" smtClean="0"/>
              <a:t>Preoperative Evaluation</a:t>
            </a:r>
            <a:endParaRPr lang="th-TH" b="1"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T</a:t>
            </a:r>
            <a:r>
              <a:rPr lang="en-US" sz="2800" dirty="0" smtClean="0">
                <a:solidFill>
                  <a:srgbClr val="002060"/>
                </a:solidFill>
              </a:rPr>
              <a:t>he </a:t>
            </a:r>
            <a:r>
              <a:rPr lang="en-US" sz="2800" dirty="0">
                <a:solidFill>
                  <a:srgbClr val="002060"/>
                </a:solidFill>
              </a:rPr>
              <a:t>time and extent of burn </a:t>
            </a:r>
            <a:r>
              <a:rPr lang="en-US" sz="2800" dirty="0" smtClean="0">
                <a:solidFill>
                  <a:srgbClr val="002060"/>
                </a:solidFill>
              </a:rPr>
              <a:t>injury</a:t>
            </a:r>
          </a:p>
          <a:p>
            <a:r>
              <a:rPr lang="en-US" sz="2800" dirty="0">
                <a:solidFill>
                  <a:srgbClr val="002060"/>
                </a:solidFill>
              </a:rPr>
              <a:t>A</a:t>
            </a:r>
            <a:r>
              <a:rPr lang="en-US" sz="2800" dirty="0" smtClean="0">
                <a:solidFill>
                  <a:srgbClr val="002060"/>
                </a:solidFill>
              </a:rPr>
              <a:t>irway </a:t>
            </a:r>
            <a:r>
              <a:rPr lang="en-US" sz="2800" dirty="0" smtClean="0">
                <a:solidFill>
                  <a:srgbClr val="002060"/>
                </a:solidFill>
              </a:rPr>
              <a:t>evaluation</a:t>
            </a:r>
          </a:p>
          <a:p>
            <a:r>
              <a:rPr lang="en-US" sz="2800" dirty="0">
                <a:solidFill>
                  <a:srgbClr val="002060"/>
                </a:solidFill>
              </a:rPr>
              <a:t>P</a:t>
            </a:r>
            <a:r>
              <a:rPr lang="en-US" sz="2800" dirty="0" smtClean="0">
                <a:solidFill>
                  <a:srgbClr val="002060"/>
                </a:solidFill>
              </a:rPr>
              <a:t>resence </a:t>
            </a:r>
            <a:r>
              <a:rPr lang="en-US" sz="2800" dirty="0">
                <a:solidFill>
                  <a:srgbClr val="002060"/>
                </a:solidFill>
              </a:rPr>
              <a:t>of inhalation </a:t>
            </a:r>
            <a:r>
              <a:rPr lang="en-US" sz="2800" dirty="0" smtClean="0">
                <a:solidFill>
                  <a:srgbClr val="002060"/>
                </a:solidFill>
              </a:rPr>
              <a:t>injury</a:t>
            </a:r>
          </a:p>
          <a:p>
            <a:r>
              <a:rPr lang="en-US" sz="2800" dirty="0">
                <a:solidFill>
                  <a:srgbClr val="002060"/>
                </a:solidFill>
              </a:rPr>
              <a:t>C</a:t>
            </a:r>
            <a:r>
              <a:rPr lang="en-US" sz="2800" dirty="0" smtClean="0">
                <a:solidFill>
                  <a:srgbClr val="002060"/>
                </a:solidFill>
              </a:rPr>
              <a:t>urrent </a:t>
            </a:r>
            <a:r>
              <a:rPr lang="en-US" sz="2800" dirty="0" smtClean="0">
                <a:solidFill>
                  <a:srgbClr val="002060"/>
                </a:solidFill>
              </a:rPr>
              <a:t>resuscitation regimen </a:t>
            </a:r>
            <a:r>
              <a:rPr lang="en-US" sz="2800" dirty="0">
                <a:solidFill>
                  <a:srgbClr val="002060"/>
                </a:solidFill>
              </a:rPr>
              <a:t>and patient’s </a:t>
            </a:r>
            <a:r>
              <a:rPr lang="en-US" sz="2800" dirty="0" smtClean="0">
                <a:solidFill>
                  <a:srgbClr val="002060"/>
                </a:solidFill>
              </a:rPr>
              <a:t>response</a:t>
            </a:r>
          </a:p>
          <a:p>
            <a:r>
              <a:rPr lang="en-US" sz="2800" dirty="0">
                <a:solidFill>
                  <a:srgbClr val="002060"/>
                </a:solidFill>
              </a:rPr>
              <a:t>P</a:t>
            </a:r>
            <a:r>
              <a:rPr lang="en-US" sz="2800" dirty="0" smtClean="0">
                <a:solidFill>
                  <a:srgbClr val="002060"/>
                </a:solidFill>
              </a:rPr>
              <a:t>otential </a:t>
            </a:r>
            <a:r>
              <a:rPr lang="en-US" sz="2800" dirty="0">
                <a:solidFill>
                  <a:srgbClr val="002060"/>
                </a:solidFill>
              </a:rPr>
              <a:t>vascular </a:t>
            </a:r>
            <a:r>
              <a:rPr lang="en-US" sz="2800" dirty="0" smtClean="0">
                <a:solidFill>
                  <a:srgbClr val="002060"/>
                </a:solidFill>
              </a:rPr>
              <a:t>access sites</a:t>
            </a:r>
          </a:p>
          <a:p>
            <a:r>
              <a:rPr lang="en-US" sz="2800" dirty="0">
                <a:solidFill>
                  <a:srgbClr val="002060"/>
                </a:solidFill>
              </a:rPr>
              <a:t>T</a:t>
            </a:r>
            <a:r>
              <a:rPr lang="en-US" sz="2800" dirty="0" smtClean="0">
                <a:solidFill>
                  <a:srgbClr val="002060"/>
                </a:solidFill>
              </a:rPr>
              <a:t>olerance </a:t>
            </a:r>
            <a:r>
              <a:rPr lang="en-US" sz="2800" dirty="0">
                <a:solidFill>
                  <a:srgbClr val="002060"/>
                </a:solidFill>
              </a:rPr>
              <a:t>to enteral feeding and/or gastric residues</a:t>
            </a:r>
            <a:endParaRPr lang="th-TH" sz="2800" dirty="0">
              <a:solidFill>
                <a:srgbClr val="002060"/>
              </a:solidFill>
            </a:endParaRPr>
          </a:p>
        </p:txBody>
      </p:sp>
    </p:spTree>
    <p:extLst>
      <p:ext uri="{BB962C8B-B14F-4D97-AF65-F5344CB8AC3E}">
        <p14:creationId xmlns:p14="http://schemas.microsoft.com/office/powerpoint/2010/main" val="2419034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r>
              <a:rPr lang="en-US" b="1" dirty="0" smtClean="0"/>
              <a:t>Preoperative evaluation</a:t>
            </a:r>
            <a:endParaRPr lang="th-TH" b="1" dirty="0"/>
          </a:p>
        </p:txBody>
      </p:sp>
      <p:sp>
        <p:nvSpPr>
          <p:cNvPr id="3" name="ตัวแทนเนื้อหา 2"/>
          <p:cNvSpPr>
            <a:spLocks noGrp="1"/>
          </p:cNvSpPr>
          <p:nvPr>
            <p:ph idx="1"/>
          </p:nvPr>
        </p:nvSpPr>
        <p:spPr/>
        <p:txBody>
          <a:bodyPr/>
          <a:lstStyle/>
          <a:p>
            <a:endParaRPr lang="th-TH"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1628800"/>
            <a:ext cx="7820025" cy="4724400"/>
          </a:xfrm>
          <a:prstGeom prst="rect">
            <a:avLst/>
          </a:prstGeom>
          <a:noFill/>
          <a:ln w="9525">
            <a:solidFill>
              <a:schemeClr val="tx1"/>
            </a:solidFill>
            <a:miter lim="800000"/>
            <a:headEnd/>
            <a:tailEnd/>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98230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p:cNvSpPr>
            <a:spLocks noGrp="1"/>
          </p:cNvSpPr>
          <p:nvPr>
            <p:ph type="ctrTitle"/>
          </p:nvPr>
        </p:nvSpPr>
        <p:spPr/>
        <p:txBody>
          <a:bodyPr/>
          <a:lstStyle/>
          <a:p>
            <a:r>
              <a:rPr lang="en-US" b="1" dirty="0" smtClean="0"/>
              <a:t>Intraoperative Evaluation</a:t>
            </a:r>
            <a:endParaRPr lang="th-TH" b="1" dirty="0"/>
          </a:p>
        </p:txBody>
      </p:sp>
      <p:sp>
        <p:nvSpPr>
          <p:cNvPr id="5" name="ชื่อเรื่องรอง 4"/>
          <p:cNvSpPr>
            <a:spLocks noGrp="1"/>
          </p:cNvSpPr>
          <p:nvPr>
            <p:ph type="subTitle" idx="1"/>
          </p:nvPr>
        </p:nvSpPr>
        <p:spPr/>
        <p:txBody>
          <a:bodyPr/>
          <a:lstStyle/>
          <a:p>
            <a:endParaRPr lang="th-TH"/>
          </a:p>
        </p:txBody>
      </p:sp>
    </p:spTree>
    <p:extLst>
      <p:ext uri="{BB962C8B-B14F-4D97-AF65-F5344CB8AC3E}">
        <p14:creationId xmlns:p14="http://schemas.microsoft.com/office/powerpoint/2010/main" val="556732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Airway management</a:t>
            </a:r>
            <a:endParaRPr lang="th-TH" b="1" dirty="0"/>
          </a:p>
        </p:txBody>
      </p:sp>
      <p:sp>
        <p:nvSpPr>
          <p:cNvPr id="3" name="ตัวแทนเนื้อหา 2"/>
          <p:cNvSpPr>
            <a:spLocks noGrp="1"/>
          </p:cNvSpPr>
          <p:nvPr>
            <p:ph idx="1"/>
          </p:nvPr>
        </p:nvSpPr>
        <p:spPr/>
        <p:txBody>
          <a:bodyPr>
            <a:normAutofit/>
          </a:bodyPr>
          <a:lstStyle/>
          <a:p>
            <a:r>
              <a:rPr lang="en-US" sz="2800" dirty="0" smtClean="0">
                <a:solidFill>
                  <a:srgbClr val="002060"/>
                </a:solidFill>
              </a:rPr>
              <a:t>Airway assessment</a:t>
            </a:r>
          </a:p>
          <a:p>
            <a:pPr lvl="1"/>
            <a:r>
              <a:rPr lang="en-US" sz="1800" dirty="0" smtClean="0">
                <a:solidFill>
                  <a:srgbClr val="002060"/>
                </a:solidFill>
              </a:rPr>
              <a:t>Preexisting abnormalities</a:t>
            </a:r>
          </a:p>
          <a:p>
            <a:pPr lvl="1"/>
            <a:r>
              <a:rPr lang="en-US" sz="1800" dirty="0" smtClean="0">
                <a:solidFill>
                  <a:srgbClr val="002060"/>
                </a:solidFill>
              </a:rPr>
              <a:t>Current injury</a:t>
            </a:r>
          </a:p>
          <a:p>
            <a:pPr lvl="1"/>
            <a:r>
              <a:rPr lang="en-US" sz="1800" dirty="0" smtClean="0">
                <a:solidFill>
                  <a:srgbClr val="002060"/>
                </a:solidFill>
              </a:rPr>
              <a:t>Sign of </a:t>
            </a:r>
            <a:r>
              <a:rPr lang="en-US" sz="1800" dirty="0" err="1" smtClean="0">
                <a:solidFill>
                  <a:srgbClr val="002060"/>
                </a:solidFill>
              </a:rPr>
              <a:t>glottic</a:t>
            </a:r>
            <a:r>
              <a:rPr lang="en-US" sz="1800" dirty="0" smtClean="0">
                <a:solidFill>
                  <a:srgbClr val="002060"/>
                </a:solidFill>
              </a:rPr>
              <a:t> obstruction</a:t>
            </a:r>
          </a:p>
          <a:p>
            <a:r>
              <a:rPr lang="en-US" sz="2800" dirty="0" smtClean="0">
                <a:solidFill>
                  <a:srgbClr val="002060"/>
                </a:solidFill>
              </a:rPr>
              <a:t>Assessment of mandibular mobility</a:t>
            </a:r>
          </a:p>
          <a:p>
            <a:r>
              <a:rPr lang="en-US" sz="2800" dirty="0" smtClean="0">
                <a:solidFill>
                  <a:srgbClr val="002060"/>
                </a:solidFill>
              </a:rPr>
              <a:t>Mouth opening</a:t>
            </a:r>
          </a:p>
          <a:p>
            <a:r>
              <a:rPr lang="en-US" sz="2800" dirty="0" smtClean="0">
                <a:solidFill>
                  <a:srgbClr val="002060"/>
                </a:solidFill>
              </a:rPr>
              <a:t>Facial wound</a:t>
            </a:r>
          </a:p>
          <a:p>
            <a:r>
              <a:rPr lang="en-US" sz="2800" dirty="0" smtClean="0">
                <a:solidFill>
                  <a:srgbClr val="002060"/>
                </a:solidFill>
              </a:rPr>
              <a:t>Dressing and nasogastric tube</a:t>
            </a:r>
          </a:p>
          <a:p>
            <a:pPr marL="0" indent="0">
              <a:buNone/>
            </a:pPr>
            <a:endParaRPr lang="en-US" dirty="0" smtClean="0"/>
          </a:p>
          <a:p>
            <a:endParaRPr lang="th-TH" dirty="0"/>
          </a:p>
        </p:txBody>
      </p:sp>
    </p:spTree>
    <p:extLst>
      <p:ext uri="{BB962C8B-B14F-4D97-AF65-F5344CB8AC3E}">
        <p14:creationId xmlns:p14="http://schemas.microsoft.com/office/powerpoint/2010/main" val="1603372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Airway management</a:t>
            </a:r>
            <a:endParaRPr lang="th-TH" b="1" dirty="0"/>
          </a:p>
        </p:txBody>
      </p:sp>
      <p:sp>
        <p:nvSpPr>
          <p:cNvPr id="3" name="ตัวแทนเนื้อหา 2"/>
          <p:cNvSpPr>
            <a:spLocks noGrp="1"/>
          </p:cNvSpPr>
          <p:nvPr>
            <p:ph idx="1"/>
          </p:nvPr>
        </p:nvSpPr>
        <p:spPr/>
        <p:txBody>
          <a:bodyPr>
            <a:normAutofit/>
          </a:bodyPr>
          <a:lstStyle/>
          <a:p>
            <a:r>
              <a:rPr lang="en-US" sz="2800" dirty="0" err="1" smtClean="0">
                <a:solidFill>
                  <a:srgbClr val="002060"/>
                </a:solidFill>
              </a:rPr>
              <a:t>Fiberoptic</a:t>
            </a:r>
            <a:r>
              <a:rPr lang="en-US" sz="2800" dirty="0" smtClean="0">
                <a:solidFill>
                  <a:srgbClr val="002060"/>
                </a:solidFill>
              </a:rPr>
              <a:t> intubation with maintaining spontaneous ventilation</a:t>
            </a:r>
          </a:p>
          <a:p>
            <a:pPr lvl="1"/>
            <a:r>
              <a:rPr lang="en-US" sz="1800" dirty="0" smtClean="0">
                <a:solidFill>
                  <a:srgbClr val="002060"/>
                </a:solidFill>
              </a:rPr>
              <a:t>In children: ketamine-induced sedation</a:t>
            </a:r>
            <a:endParaRPr lang="en-US" sz="1800" dirty="0">
              <a:solidFill>
                <a:srgbClr val="002060"/>
              </a:solidFill>
            </a:endParaRPr>
          </a:p>
          <a:p>
            <a:r>
              <a:rPr lang="en-US" sz="2800" dirty="0" smtClean="0">
                <a:solidFill>
                  <a:srgbClr val="002060"/>
                </a:solidFill>
              </a:rPr>
              <a:t>Gastric emptying</a:t>
            </a:r>
          </a:p>
          <a:p>
            <a:pPr lvl="1"/>
            <a:r>
              <a:rPr lang="en-US" sz="1800" dirty="0" smtClean="0">
                <a:solidFill>
                  <a:srgbClr val="002060"/>
                </a:solidFill>
              </a:rPr>
              <a:t>Infection/sepsis</a:t>
            </a:r>
          </a:p>
          <a:p>
            <a:pPr lvl="1"/>
            <a:r>
              <a:rPr lang="en-US" sz="1800" dirty="0" smtClean="0">
                <a:solidFill>
                  <a:srgbClr val="002060"/>
                </a:solidFill>
              </a:rPr>
              <a:t>Intestinal edema</a:t>
            </a:r>
          </a:p>
          <a:p>
            <a:pPr lvl="1"/>
            <a:r>
              <a:rPr lang="en-US" sz="1800" dirty="0" smtClean="0">
                <a:solidFill>
                  <a:srgbClr val="002060"/>
                </a:solidFill>
              </a:rPr>
              <a:t>Opioid </a:t>
            </a:r>
            <a:endParaRPr lang="en-US" sz="1800" dirty="0" smtClean="0">
              <a:solidFill>
                <a:srgbClr val="002060"/>
              </a:solidFill>
            </a:endParaRPr>
          </a:p>
          <a:p>
            <a:r>
              <a:rPr lang="en-US" sz="2800" dirty="0" smtClean="0">
                <a:solidFill>
                  <a:srgbClr val="002060"/>
                </a:solidFill>
              </a:rPr>
              <a:t>Securing the ETT</a:t>
            </a:r>
          </a:p>
          <a:p>
            <a:r>
              <a:rPr lang="en-US" sz="2800" dirty="0" smtClean="0">
                <a:solidFill>
                  <a:srgbClr val="002060"/>
                </a:solidFill>
              </a:rPr>
              <a:t>Cuffed tube in pediatric population</a:t>
            </a:r>
            <a:endParaRPr lang="en-US" sz="2800" dirty="0">
              <a:solidFill>
                <a:srgbClr val="002060"/>
              </a:solidFill>
            </a:endParaRPr>
          </a:p>
          <a:p>
            <a:r>
              <a:rPr lang="en-US" sz="2800" dirty="0" smtClean="0">
                <a:solidFill>
                  <a:srgbClr val="002060"/>
                </a:solidFill>
              </a:rPr>
              <a:t>Tracheostomy </a:t>
            </a:r>
            <a:endParaRPr lang="th-TH" sz="2800" dirty="0">
              <a:solidFill>
                <a:srgbClr val="002060"/>
              </a:solidFill>
            </a:endParaRPr>
          </a:p>
        </p:txBody>
      </p:sp>
    </p:spTree>
    <p:extLst>
      <p:ext uri="{BB962C8B-B14F-4D97-AF65-F5344CB8AC3E}">
        <p14:creationId xmlns:p14="http://schemas.microsoft.com/office/powerpoint/2010/main" val="2936921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8600"/>
            <a:ext cx="8229600" cy="1600200"/>
          </a:xfrm>
        </p:spPr>
        <p:txBody>
          <a:bodyPr>
            <a:normAutofit/>
          </a:bodyPr>
          <a:lstStyle/>
          <a:p>
            <a:r>
              <a:rPr lang="en-US" b="1" dirty="0" smtClean="0"/>
              <a:t>Burn injury pathophysiology</a:t>
            </a:r>
            <a:endParaRPr lang="th-TH" b="1" dirty="0"/>
          </a:p>
        </p:txBody>
      </p:sp>
      <p:sp>
        <p:nvSpPr>
          <p:cNvPr id="3" name="ตัวแทนเนื้อหา 2"/>
          <p:cNvSpPr>
            <a:spLocks noGrp="1"/>
          </p:cNvSpPr>
          <p:nvPr>
            <p:ph idx="1"/>
          </p:nvPr>
        </p:nvSpPr>
        <p:spPr>
          <a:noFill/>
        </p:spPr>
        <p:txBody>
          <a:bodyPr>
            <a:normAutofit/>
          </a:bodyPr>
          <a:lstStyle/>
          <a:p>
            <a:endParaRPr lang="en-US" dirty="0" smtClean="0">
              <a:solidFill>
                <a:srgbClr val="002060"/>
              </a:solidFill>
            </a:endParaRPr>
          </a:p>
          <a:p>
            <a:r>
              <a:rPr lang="en-US" sz="2800" dirty="0" smtClean="0">
                <a:solidFill>
                  <a:srgbClr val="002060"/>
                </a:solidFill>
              </a:rPr>
              <a:t>Massive </a:t>
            </a:r>
            <a:r>
              <a:rPr lang="en-US" sz="2800" dirty="0">
                <a:solidFill>
                  <a:srgbClr val="002060"/>
                </a:solidFill>
              </a:rPr>
              <a:t>tissue destruction </a:t>
            </a:r>
          </a:p>
          <a:p>
            <a:pPr lvl="1"/>
            <a:r>
              <a:rPr lang="en-US" sz="1800" dirty="0">
                <a:solidFill>
                  <a:srgbClr val="002060"/>
                </a:solidFill>
              </a:rPr>
              <a:t>A</a:t>
            </a:r>
            <a:r>
              <a:rPr lang="en-US" sz="1800" dirty="0" smtClean="0">
                <a:solidFill>
                  <a:srgbClr val="002060"/>
                </a:solidFill>
              </a:rPr>
              <a:t>ctivation </a:t>
            </a:r>
            <a:r>
              <a:rPr lang="en-US" sz="1800" dirty="0">
                <a:solidFill>
                  <a:srgbClr val="002060"/>
                </a:solidFill>
              </a:rPr>
              <a:t>of a cytokine-mediated inflammatory </a:t>
            </a:r>
            <a:r>
              <a:rPr lang="en-US" sz="1800" dirty="0" smtClean="0">
                <a:solidFill>
                  <a:srgbClr val="002060"/>
                </a:solidFill>
              </a:rPr>
              <a:t>response</a:t>
            </a:r>
          </a:p>
          <a:p>
            <a:pPr lvl="1"/>
            <a:r>
              <a:rPr lang="en-US" sz="1800" dirty="0">
                <a:solidFill>
                  <a:srgbClr val="002060"/>
                </a:solidFill>
              </a:rPr>
              <a:t>E</a:t>
            </a:r>
            <a:r>
              <a:rPr lang="en-US" sz="1800" dirty="0" smtClean="0">
                <a:solidFill>
                  <a:srgbClr val="002060"/>
                </a:solidFill>
              </a:rPr>
              <a:t>ffects </a:t>
            </a:r>
            <a:r>
              <a:rPr lang="en-US" sz="1800" dirty="0">
                <a:solidFill>
                  <a:srgbClr val="002060"/>
                </a:solidFill>
              </a:rPr>
              <a:t>at sites </a:t>
            </a:r>
            <a:r>
              <a:rPr lang="en-US" sz="1800" dirty="0" smtClean="0">
                <a:solidFill>
                  <a:srgbClr val="002060"/>
                </a:solidFill>
              </a:rPr>
              <a:t>local and </a:t>
            </a:r>
            <a:r>
              <a:rPr lang="en-US" sz="1800" dirty="0">
                <a:solidFill>
                  <a:srgbClr val="002060"/>
                </a:solidFill>
              </a:rPr>
              <a:t>distant from the </a:t>
            </a:r>
            <a:r>
              <a:rPr lang="en-US" sz="1800" dirty="0" smtClean="0">
                <a:solidFill>
                  <a:srgbClr val="002060"/>
                </a:solidFill>
              </a:rPr>
              <a:t>burn</a:t>
            </a:r>
          </a:p>
          <a:p>
            <a:pPr lvl="1"/>
            <a:r>
              <a:rPr lang="en-US" sz="1800" dirty="0">
                <a:solidFill>
                  <a:srgbClr val="002060"/>
                </a:solidFill>
              </a:rPr>
              <a:t>Loss of intravascular fluid into burned areas and </a:t>
            </a:r>
            <a:r>
              <a:rPr lang="en-US" sz="1800" dirty="0" smtClean="0">
                <a:solidFill>
                  <a:srgbClr val="002060"/>
                </a:solidFill>
              </a:rPr>
              <a:t>edema formation </a:t>
            </a:r>
            <a:r>
              <a:rPr lang="en-US" sz="1800" dirty="0">
                <a:solidFill>
                  <a:srgbClr val="002060"/>
                </a:solidFill>
              </a:rPr>
              <a:t>(in </a:t>
            </a:r>
            <a:r>
              <a:rPr lang="en-US" sz="1800" dirty="0" err="1">
                <a:solidFill>
                  <a:srgbClr val="002060"/>
                </a:solidFill>
              </a:rPr>
              <a:t>nonburned</a:t>
            </a:r>
            <a:r>
              <a:rPr lang="en-US" sz="1800" dirty="0">
                <a:solidFill>
                  <a:srgbClr val="002060"/>
                </a:solidFill>
              </a:rPr>
              <a:t> sites) </a:t>
            </a:r>
            <a:endParaRPr lang="en-US" sz="1800" dirty="0" smtClean="0">
              <a:solidFill>
                <a:srgbClr val="002060"/>
              </a:solidFill>
            </a:endParaRPr>
          </a:p>
          <a:p>
            <a:pPr lvl="1"/>
            <a:r>
              <a:rPr lang="en-US" sz="1800" dirty="0" smtClean="0">
                <a:solidFill>
                  <a:srgbClr val="002060"/>
                </a:solidFill>
              </a:rPr>
              <a:t>B</a:t>
            </a:r>
            <a:r>
              <a:rPr lang="en-US" sz="1800" dirty="0" smtClean="0">
                <a:solidFill>
                  <a:srgbClr val="002060"/>
                </a:solidFill>
              </a:rPr>
              <a:t>urn </a:t>
            </a:r>
            <a:r>
              <a:rPr lang="en-US" sz="1800" dirty="0" smtClean="0">
                <a:solidFill>
                  <a:srgbClr val="002060"/>
                </a:solidFill>
              </a:rPr>
              <a:t>shock</a:t>
            </a:r>
            <a:endParaRPr lang="th-TH" sz="1800" dirty="0">
              <a:solidFill>
                <a:srgbClr val="002060"/>
              </a:solidFill>
            </a:endParaRPr>
          </a:p>
        </p:txBody>
      </p:sp>
    </p:spTree>
    <p:extLst>
      <p:ext uri="{BB962C8B-B14F-4D97-AF65-F5344CB8AC3E}">
        <p14:creationId xmlns:p14="http://schemas.microsoft.com/office/powerpoint/2010/main" val="3776956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Vascular access</a:t>
            </a:r>
            <a:endParaRPr lang="th-TH" b="1" dirty="0"/>
          </a:p>
        </p:txBody>
      </p:sp>
      <p:sp>
        <p:nvSpPr>
          <p:cNvPr id="3" name="ตัวแทนเนื้อหา 2"/>
          <p:cNvSpPr>
            <a:spLocks noGrp="1"/>
          </p:cNvSpPr>
          <p:nvPr>
            <p:ph idx="1"/>
          </p:nvPr>
        </p:nvSpPr>
        <p:spPr/>
        <p:txBody>
          <a:bodyPr/>
          <a:lstStyle/>
          <a:p>
            <a:r>
              <a:rPr lang="en-US" sz="2800" dirty="0" smtClean="0">
                <a:solidFill>
                  <a:srgbClr val="002060"/>
                </a:solidFill>
              </a:rPr>
              <a:t>Place vascular catheter through burn wound </a:t>
            </a:r>
          </a:p>
          <a:p>
            <a:r>
              <a:rPr lang="en-US" sz="2800" dirty="0" err="1" smtClean="0">
                <a:solidFill>
                  <a:srgbClr val="002060"/>
                </a:solidFill>
              </a:rPr>
              <a:t>Subclavian</a:t>
            </a:r>
            <a:r>
              <a:rPr lang="en-US" sz="2800" dirty="0" smtClean="0">
                <a:solidFill>
                  <a:srgbClr val="002060"/>
                </a:solidFill>
              </a:rPr>
              <a:t> vein, internal jugular vein, femoral vein, </a:t>
            </a:r>
            <a:r>
              <a:rPr lang="en-US" sz="2800" dirty="0" err="1" smtClean="0">
                <a:solidFill>
                  <a:srgbClr val="002060"/>
                </a:solidFill>
              </a:rPr>
              <a:t>intraosseous</a:t>
            </a:r>
            <a:r>
              <a:rPr lang="en-US" sz="2800" dirty="0" smtClean="0">
                <a:solidFill>
                  <a:srgbClr val="002060"/>
                </a:solidFill>
              </a:rPr>
              <a:t> </a:t>
            </a:r>
            <a:r>
              <a:rPr lang="en-US" sz="2800" dirty="0" err="1" smtClean="0">
                <a:solidFill>
                  <a:srgbClr val="002060"/>
                </a:solidFill>
              </a:rPr>
              <a:t>cannulation</a:t>
            </a:r>
            <a:endParaRPr lang="en-US" sz="2800" dirty="0" smtClean="0">
              <a:solidFill>
                <a:srgbClr val="002060"/>
              </a:solidFill>
            </a:endParaRPr>
          </a:p>
          <a:p>
            <a:r>
              <a:rPr lang="en-US" sz="2800" dirty="0" smtClean="0">
                <a:solidFill>
                  <a:srgbClr val="002060"/>
                </a:solidFill>
              </a:rPr>
              <a:t>Ultrasound guidance localization</a:t>
            </a:r>
          </a:p>
          <a:p>
            <a:endParaRPr lang="th-TH" dirty="0"/>
          </a:p>
        </p:txBody>
      </p:sp>
    </p:spTree>
    <p:extLst>
      <p:ext uri="{BB962C8B-B14F-4D97-AF65-F5344CB8AC3E}">
        <p14:creationId xmlns:p14="http://schemas.microsoft.com/office/powerpoint/2010/main" val="2781098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r>
              <a:rPr lang="en-US" b="1" dirty="0" err="1" smtClean="0"/>
              <a:t>Ventilatory</a:t>
            </a:r>
            <a:r>
              <a:rPr lang="en-US" b="1" dirty="0" smtClean="0"/>
              <a:t> management</a:t>
            </a:r>
            <a:endParaRPr lang="th-TH" b="1" dirty="0"/>
          </a:p>
        </p:txBody>
      </p:sp>
      <p:sp>
        <p:nvSpPr>
          <p:cNvPr id="3" name="ตัวแทนเนื้อหา 2"/>
          <p:cNvSpPr>
            <a:spLocks noGrp="1"/>
          </p:cNvSpPr>
          <p:nvPr>
            <p:ph idx="1"/>
          </p:nvPr>
        </p:nvSpPr>
        <p:spPr/>
        <p:txBody>
          <a:bodyPr/>
          <a:lstStyle/>
          <a:p>
            <a:r>
              <a:rPr lang="en-US" sz="2800" dirty="0" smtClean="0">
                <a:solidFill>
                  <a:srgbClr val="002060"/>
                </a:solidFill>
              </a:rPr>
              <a:t>Avoid ventilation-induced morbidity</a:t>
            </a:r>
          </a:p>
          <a:p>
            <a:r>
              <a:rPr lang="en-US" sz="2800" dirty="0" smtClean="0">
                <a:solidFill>
                  <a:srgbClr val="002060"/>
                </a:solidFill>
              </a:rPr>
              <a:t>Setting</a:t>
            </a:r>
          </a:p>
          <a:p>
            <a:pPr lvl="1"/>
            <a:r>
              <a:rPr lang="en-US" sz="1800" dirty="0" smtClean="0">
                <a:solidFill>
                  <a:srgbClr val="002060"/>
                </a:solidFill>
              </a:rPr>
              <a:t>TV 6 ml/kg Ideal BW</a:t>
            </a:r>
          </a:p>
          <a:p>
            <a:pPr lvl="1"/>
            <a:r>
              <a:rPr lang="en-US" sz="1800" dirty="0" smtClean="0">
                <a:solidFill>
                  <a:srgbClr val="002060"/>
                </a:solidFill>
              </a:rPr>
              <a:t>Plateau pressure &lt; 30 cmH</a:t>
            </a:r>
            <a:r>
              <a:rPr lang="en-US" sz="1800" baseline="-25000" dirty="0" smtClean="0">
                <a:solidFill>
                  <a:srgbClr val="002060"/>
                </a:solidFill>
              </a:rPr>
              <a:t>2</a:t>
            </a:r>
            <a:r>
              <a:rPr lang="en-US" sz="1800" dirty="0" smtClean="0">
                <a:solidFill>
                  <a:srgbClr val="002060"/>
                </a:solidFill>
              </a:rPr>
              <a:t>O</a:t>
            </a:r>
            <a:endParaRPr lang="en-US" sz="1800" dirty="0">
              <a:solidFill>
                <a:srgbClr val="002060"/>
              </a:solidFill>
            </a:endParaRPr>
          </a:p>
          <a:p>
            <a:r>
              <a:rPr lang="en-US" sz="2800" dirty="0" smtClean="0">
                <a:solidFill>
                  <a:srgbClr val="002060"/>
                </a:solidFill>
              </a:rPr>
              <a:t>Higher ventilation  rates </a:t>
            </a:r>
          </a:p>
          <a:p>
            <a:pPr lvl="1"/>
            <a:r>
              <a:rPr lang="en-US" sz="1800" dirty="0" err="1" smtClean="0">
                <a:solidFill>
                  <a:srgbClr val="002060"/>
                </a:solidFill>
              </a:rPr>
              <a:t>Hypermetabolic</a:t>
            </a:r>
            <a:r>
              <a:rPr lang="en-US" sz="1800" dirty="0" smtClean="0">
                <a:solidFill>
                  <a:srgbClr val="002060"/>
                </a:solidFill>
              </a:rPr>
              <a:t> stage</a:t>
            </a:r>
          </a:p>
          <a:p>
            <a:pPr lvl="1"/>
            <a:r>
              <a:rPr lang="en-US" sz="1800" dirty="0" smtClean="0">
                <a:solidFill>
                  <a:srgbClr val="002060"/>
                </a:solidFill>
              </a:rPr>
              <a:t>Increase CO2 production</a:t>
            </a:r>
          </a:p>
          <a:p>
            <a:r>
              <a:rPr lang="en-US" sz="2800" dirty="0" smtClean="0">
                <a:solidFill>
                  <a:srgbClr val="002060"/>
                </a:solidFill>
              </a:rPr>
              <a:t>Postoperative mechanical ventilation</a:t>
            </a:r>
          </a:p>
          <a:p>
            <a:endParaRPr lang="th-TH" dirty="0"/>
          </a:p>
        </p:txBody>
      </p:sp>
    </p:spTree>
    <p:extLst>
      <p:ext uri="{BB962C8B-B14F-4D97-AF65-F5344CB8AC3E}">
        <p14:creationId xmlns:p14="http://schemas.microsoft.com/office/powerpoint/2010/main" val="2664345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err="1"/>
              <a:t>Ventilatory</a:t>
            </a:r>
            <a:r>
              <a:rPr lang="en-US" b="1" dirty="0"/>
              <a:t> management</a:t>
            </a:r>
            <a:endParaRPr lang="th-TH" dirty="0"/>
          </a:p>
        </p:txBody>
      </p:sp>
      <p:sp>
        <p:nvSpPr>
          <p:cNvPr id="3" name="ตัวแทนเนื้อหา 2"/>
          <p:cNvSpPr>
            <a:spLocks noGrp="1"/>
          </p:cNvSpPr>
          <p:nvPr>
            <p:ph idx="1"/>
          </p:nvPr>
        </p:nvSpPr>
        <p:spPr/>
        <p:txBody>
          <a:bodyPr>
            <a:normAutofit/>
          </a:bodyPr>
          <a:lstStyle/>
          <a:p>
            <a:r>
              <a:rPr lang="en-US" sz="2800" dirty="0" err="1" smtClean="0">
                <a:solidFill>
                  <a:srgbClr val="002060"/>
                </a:solidFill>
              </a:rPr>
              <a:t>Extubation</a:t>
            </a:r>
            <a:endParaRPr lang="en-US" sz="2800" dirty="0" smtClean="0">
              <a:solidFill>
                <a:srgbClr val="002060"/>
              </a:solidFill>
            </a:endParaRPr>
          </a:p>
          <a:p>
            <a:pPr lvl="1"/>
            <a:r>
              <a:rPr lang="en-US" sz="1800" dirty="0" smtClean="0">
                <a:solidFill>
                  <a:srgbClr val="002060"/>
                </a:solidFill>
              </a:rPr>
              <a:t>Assessment pulmonary status </a:t>
            </a:r>
          </a:p>
          <a:p>
            <a:pPr lvl="1"/>
            <a:r>
              <a:rPr lang="en-US" sz="1800" dirty="0" smtClean="0">
                <a:solidFill>
                  <a:srgbClr val="002060"/>
                </a:solidFill>
              </a:rPr>
              <a:t>Assessment upper airway and glottis</a:t>
            </a:r>
          </a:p>
          <a:p>
            <a:pPr lvl="1"/>
            <a:r>
              <a:rPr lang="en-US" sz="1800" dirty="0" smtClean="0">
                <a:solidFill>
                  <a:srgbClr val="002060"/>
                </a:solidFill>
              </a:rPr>
              <a:t>Good air leak after deflation of ET cuff</a:t>
            </a:r>
          </a:p>
          <a:p>
            <a:pPr lvl="1"/>
            <a:r>
              <a:rPr lang="en-US" sz="1800" dirty="0" smtClean="0">
                <a:solidFill>
                  <a:srgbClr val="002060"/>
                </a:solidFill>
              </a:rPr>
              <a:t>Visualization of laryngeal structure</a:t>
            </a:r>
            <a:endParaRPr lang="th-TH" sz="1800" dirty="0">
              <a:solidFill>
                <a:srgbClr val="002060"/>
              </a:solidFill>
            </a:endParaRPr>
          </a:p>
        </p:txBody>
      </p:sp>
    </p:spTree>
    <p:extLst>
      <p:ext uri="{BB962C8B-B14F-4D97-AF65-F5344CB8AC3E}">
        <p14:creationId xmlns:p14="http://schemas.microsoft.com/office/powerpoint/2010/main" val="1873172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Monitoring </a:t>
            </a:r>
            <a:endParaRPr lang="th-TH" b="1"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Surgical </a:t>
            </a:r>
            <a:r>
              <a:rPr lang="en-US" sz="2800" dirty="0" smtClean="0">
                <a:solidFill>
                  <a:srgbClr val="002060"/>
                </a:solidFill>
              </a:rPr>
              <a:t>staples: for EKG</a:t>
            </a:r>
          </a:p>
          <a:p>
            <a:r>
              <a:rPr lang="en-US" sz="2800" dirty="0" smtClean="0">
                <a:solidFill>
                  <a:srgbClr val="002060"/>
                </a:solidFill>
              </a:rPr>
              <a:t>Sites </a:t>
            </a:r>
            <a:r>
              <a:rPr lang="en-US" sz="2800" dirty="0">
                <a:solidFill>
                  <a:srgbClr val="002060"/>
                </a:solidFill>
              </a:rPr>
              <a:t>for placement of pulse </a:t>
            </a:r>
            <a:r>
              <a:rPr lang="en-US" sz="2800" dirty="0" err="1">
                <a:solidFill>
                  <a:srgbClr val="002060"/>
                </a:solidFill>
              </a:rPr>
              <a:t>oximetry</a:t>
            </a:r>
            <a:endParaRPr lang="en-US" sz="2800" dirty="0">
              <a:solidFill>
                <a:srgbClr val="002060"/>
              </a:solidFill>
            </a:endParaRPr>
          </a:p>
          <a:p>
            <a:pPr lvl="1"/>
            <a:r>
              <a:rPr lang="en-US" sz="1800" dirty="0">
                <a:solidFill>
                  <a:srgbClr val="002060"/>
                </a:solidFill>
              </a:rPr>
              <a:t>Finger, toe, ear, nose, or tongue</a:t>
            </a:r>
            <a:endParaRPr lang="th-TH" sz="1800" dirty="0">
              <a:solidFill>
                <a:srgbClr val="002060"/>
              </a:solidFill>
            </a:endParaRPr>
          </a:p>
          <a:p>
            <a:r>
              <a:rPr lang="en-US" sz="2800" dirty="0">
                <a:solidFill>
                  <a:srgbClr val="002060"/>
                </a:solidFill>
              </a:rPr>
              <a:t>If a blood pressure cuff placed over grafted wounds</a:t>
            </a:r>
          </a:p>
          <a:p>
            <a:pPr lvl="1"/>
            <a:r>
              <a:rPr lang="en-US" sz="1800" dirty="0">
                <a:solidFill>
                  <a:srgbClr val="002060"/>
                </a:solidFill>
              </a:rPr>
              <a:t>P</a:t>
            </a:r>
            <a:r>
              <a:rPr lang="en-US" sz="1800" dirty="0" smtClean="0">
                <a:solidFill>
                  <a:srgbClr val="002060"/>
                </a:solidFill>
              </a:rPr>
              <a:t>rotect </a:t>
            </a:r>
            <a:r>
              <a:rPr lang="en-US" sz="1800" dirty="0">
                <a:solidFill>
                  <a:srgbClr val="002060"/>
                </a:solidFill>
              </a:rPr>
              <a:t>the underlying area</a:t>
            </a:r>
          </a:p>
          <a:p>
            <a:pPr lvl="1"/>
            <a:r>
              <a:rPr lang="en-US" sz="1800" dirty="0">
                <a:solidFill>
                  <a:srgbClr val="002060"/>
                </a:solidFill>
              </a:rPr>
              <a:t>T</a:t>
            </a:r>
            <a:r>
              <a:rPr lang="en-US" sz="1800" dirty="0" smtClean="0">
                <a:solidFill>
                  <a:srgbClr val="002060"/>
                </a:solidFill>
              </a:rPr>
              <a:t>he </a:t>
            </a:r>
            <a:r>
              <a:rPr lang="en-US" sz="1800" dirty="0">
                <a:solidFill>
                  <a:srgbClr val="002060"/>
                </a:solidFill>
              </a:rPr>
              <a:t>cuff should be sterile</a:t>
            </a:r>
          </a:p>
          <a:p>
            <a:endParaRPr lang="en-US" dirty="0" smtClean="0"/>
          </a:p>
        </p:txBody>
      </p:sp>
    </p:spTree>
    <p:extLst>
      <p:ext uri="{BB962C8B-B14F-4D97-AF65-F5344CB8AC3E}">
        <p14:creationId xmlns:p14="http://schemas.microsoft.com/office/powerpoint/2010/main" val="2065571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Monitoring </a:t>
            </a:r>
            <a:endParaRPr lang="th-TH" b="1" dirty="0"/>
          </a:p>
        </p:txBody>
      </p:sp>
      <p:sp>
        <p:nvSpPr>
          <p:cNvPr id="3" name="ตัวแทนเนื้อหา 2"/>
          <p:cNvSpPr>
            <a:spLocks noGrp="1"/>
          </p:cNvSpPr>
          <p:nvPr>
            <p:ph idx="1"/>
          </p:nvPr>
        </p:nvSpPr>
        <p:spPr/>
        <p:txBody>
          <a:bodyPr/>
          <a:lstStyle/>
          <a:p>
            <a:r>
              <a:rPr lang="en-US" sz="2800" dirty="0">
                <a:solidFill>
                  <a:srgbClr val="002060"/>
                </a:solidFill>
              </a:rPr>
              <a:t>Arterial </a:t>
            </a:r>
            <a:r>
              <a:rPr lang="en-US" sz="2800" dirty="0" smtClean="0">
                <a:solidFill>
                  <a:srgbClr val="002060"/>
                </a:solidFill>
              </a:rPr>
              <a:t>line</a:t>
            </a:r>
          </a:p>
          <a:p>
            <a:r>
              <a:rPr lang="en-US" sz="2800" dirty="0" err="1" smtClean="0">
                <a:solidFill>
                  <a:srgbClr val="002060"/>
                </a:solidFill>
              </a:rPr>
              <a:t>Hypovolumia</a:t>
            </a:r>
            <a:endParaRPr lang="en-US" sz="2800" dirty="0" smtClean="0">
              <a:solidFill>
                <a:srgbClr val="002060"/>
              </a:solidFill>
            </a:endParaRPr>
          </a:p>
          <a:p>
            <a:pPr lvl="1"/>
            <a:r>
              <a:rPr lang="en-US" sz="1800" dirty="0" smtClean="0">
                <a:solidFill>
                  <a:srgbClr val="002060"/>
                </a:solidFill>
              </a:rPr>
              <a:t>BUN/Cr ratio &gt;20 or </a:t>
            </a:r>
            <a:r>
              <a:rPr lang="en-US" sz="1800" dirty="0" err="1" smtClean="0">
                <a:solidFill>
                  <a:srgbClr val="002060"/>
                </a:solidFill>
              </a:rPr>
              <a:t>FeNa</a:t>
            </a:r>
            <a:r>
              <a:rPr lang="en-US" sz="1800" dirty="0" smtClean="0">
                <a:solidFill>
                  <a:srgbClr val="002060"/>
                </a:solidFill>
              </a:rPr>
              <a:t> &lt;1% </a:t>
            </a:r>
          </a:p>
          <a:p>
            <a:r>
              <a:rPr lang="en-US" sz="2800" dirty="0" smtClean="0">
                <a:solidFill>
                  <a:srgbClr val="002060"/>
                </a:solidFill>
              </a:rPr>
              <a:t>Temperature monitoring</a:t>
            </a:r>
          </a:p>
          <a:p>
            <a:r>
              <a:rPr lang="en-US" sz="2800" dirty="0" smtClean="0">
                <a:solidFill>
                  <a:srgbClr val="002060"/>
                </a:solidFill>
              </a:rPr>
              <a:t>Neuromuscular blocking monitoring</a:t>
            </a:r>
          </a:p>
          <a:p>
            <a:r>
              <a:rPr lang="en-US" sz="2800" dirty="0" smtClean="0">
                <a:solidFill>
                  <a:srgbClr val="002060"/>
                </a:solidFill>
              </a:rPr>
              <a:t>Multiport central venous catheter</a:t>
            </a:r>
          </a:p>
          <a:p>
            <a:endParaRPr lang="th-TH" dirty="0"/>
          </a:p>
        </p:txBody>
      </p:sp>
    </p:spTree>
    <p:extLst>
      <p:ext uri="{BB962C8B-B14F-4D97-AF65-F5344CB8AC3E}">
        <p14:creationId xmlns:p14="http://schemas.microsoft.com/office/powerpoint/2010/main" val="539241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err="1" smtClean="0"/>
              <a:t>Intrahospital</a:t>
            </a:r>
            <a:r>
              <a:rPr lang="en-US" b="1" dirty="0" smtClean="0"/>
              <a:t> patient transport</a:t>
            </a:r>
            <a:endParaRPr lang="th-TH" b="1"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Patients requiring mechanical ventilation during transport require at least </a:t>
            </a:r>
          </a:p>
          <a:p>
            <a:pPr lvl="1"/>
            <a:r>
              <a:rPr lang="en-US" sz="1800" dirty="0">
                <a:solidFill>
                  <a:srgbClr val="002060"/>
                </a:solidFill>
              </a:rPr>
              <a:t>T</a:t>
            </a:r>
            <a:r>
              <a:rPr lang="en-US" sz="1800" dirty="0" smtClean="0">
                <a:solidFill>
                  <a:srgbClr val="002060"/>
                </a:solidFill>
              </a:rPr>
              <a:t>wo </a:t>
            </a:r>
            <a:r>
              <a:rPr lang="en-US" sz="1800" dirty="0">
                <a:solidFill>
                  <a:srgbClr val="002060"/>
                </a:solidFill>
              </a:rPr>
              <a:t>anesthesia personnel</a:t>
            </a:r>
          </a:p>
          <a:p>
            <a:pPr lvl="1"/>
            <a:r>
              <a:rPr lang="en-US" sz="1800" dirty="0">
                <a:solidFill>
                  <a:srgbClr val="002060"/>
                </a:solidFill>
              </a:rPr>
              <a:t>A</a:t>
            </a:r>
            <a:r>
              <a:rPr lang="en-US" sz="1800" dirty="0" smtClean="0">
                <a:solidFill>
                  <a:srgbClr val="002060"/>
                </a:solidFill>
              </a:rPr>
              <a:t>n </a:t>
            </a:r>
            <a:r>
              <a:rPr lang="en-US" sz="1800" dirty="0">
                <a:solidFill>
                  <a:srgbClr val="002060"/>
                </a:solidFill>
              </a:rPr>
              <a:t>anesthesia personnel and respiratory therapist or nurse </a:t>
            </a:r>
          </a:p>
          <a:p>
            <a:pPr lvl="1"/>
            <a:r>
              <a:rPr lang="en-US" sz="1800" dirty="0">
                <a:solidFill>
                  <a:srgbClr val="002060"/>
                </a:solidFill>
              </a:rPr>
              <a:t>T</a:t>
            </a:r>
            <a:r>
              <a:rPr lang="en-US" sz="1800" dirty="0" smtClean="0">
                <a:solidFill>
                  <a:srgbClr val="002060"/>
                </a:solidFill>
              </a:rPr>
              <a:t>o </a:t>
            </a:r>
            <a:r>
              <a:rPr lang="en-US" sz="1800" dirty="0">
                <a:solidFill>
                  <a:srgbClr val="002060"/>
                </a:solidFill>
              </a:rPr>
              <a:t>manage ventilation, observe the monitors, and administer medications during transport</a:t>
            </a:r>
          </a:p>
          <a:p>
            <a:r>
              <a:rPr lang="en-US" sz="2800" dirty="0" smtClean="0">
                <a:solidFill>
                  <a:srgbClr val="002060"/>
                </a:solidFill>
              </a:rPr>
              <a:t>Adequate </a:t>
            </a:r>
            <a:r>
              <a:rPr lang="en-US" sz="2800" dirty="0">
                <a:solidFill>
                  <a:srgbClr val="002060"/>
                </a:solidFill>
              </a:rPr>
              <a:t>sedation and analgesia </a:t>
            </a:r>
            <a:r>
              <a:rPr lang="en-US" sz="2800" dirty="0" smtClean="0">
                <a:solidFill>
                  <a:srgbClr val="002060"/>
                </a:solidFill>
              </a:rPr>
              <a:t>and possibly </a:t>
            </a:r>
            <a:r>
              <a:rPr lang="en-US" sz="2800" dirty="0">
                <a:solidFill>
                  <a:srgbClr val="002060"/>
                </a:solidFill>
              </a:rPr>
              <a:t>muscle relaxation</a:t>
            </a:r>
            <a:endParaRPr lang="en-US" sz="2800" dirty="0" smtClean="0">
              <a:solidFill>
                <a:srgbClr val="002060"/>
              </a:solidFill>
            </a:endParaRPr>
          </a:p>
        </p:txBody>
      </p:sp>
    </p:spTree>
    <p:extLst>
      <p:ext uri="{BB962C8B-B14F-4D97-AF65-F5344CB8AC3E}">
        <p14:creationId xmlns:p14="http://schemas.microsoft.com/office/powerpoint/2010/main" val="4119200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err="1" smtClean="0"/>
              <a:t>Phamacologic</a:t>
            </a:r>
            <a:r>
              <a:rPr lang="en-US" b="1" dirty="0" smtClean="0"/>
              <a:t> considerations</a:t>
            </a:r>
            <a:endParaRPr lang="th-TH" b="1" dirty="0"/>
          </a:p>
        </p:txBody>
      </p:sp>
      <p:sp>
        <p:nvSpPr>
          <p:cNvPr id="3" name="ตัวแทนเนื้อหา 2"/>
          <p:cNvSpPr>
            <a:spLocks noGrp="1"/>
          </p:cNvSpPr>
          <p:nvPr>
            <p:ph idx="1"/>
          </p:nvPr>
        </p:nvSpPr>
        <p:spPr/>
        <p:txBody>
          <a:bodyPr>
            <a:normAutofit/>
          </a:bodyPr>
          <a:lstStyle/>
          <a:p>
            <a:r>
              <a:rPr lang="en-US" sz="2800" dirty="0" smtClean="0">
                <a:solidFill>
                  <a:srgbClr val="002060"/>
                </a:solidFill>
              </a:rPr>
              <a:t>Decrease </a:t>
            </a:r>
            <a:r>
              <a:rPr lang="en-US" sz="2800" dirty="0">
                <a:solidFill>
                  <a:srgbClr val="002060"/>
                </a:solidFill>
              </a:rPr>
              <a:t>the concentration of albumin</a:t>
            </a:r>
          </a:p>
          <a:p>
            <a:pPr lvl="1"/>
            <a:r>
              <a:rPr lang="en-US" sz="1800" dirty="0" smtClean="0">
                <a:solidFill>
                  <a:srgbClr val="002060"/>
                </a:solidFill>
              </a:rPr>
              <a:t>Plasma protein loss through skin</a:t>
            </a:r>
          </a:p>
          <a:p>
            <a:pPr lvl="1"/>
            <a:r>
              <a:rPr lang="en-US" sz="1800" dirty="0">
                <a:solidFill>
                  <a:srgbClr val="002060"/>
                </a:solidFill>
              </a:rPr>
              <a:t>D</a:t>
            </a:r>
            <a:r>
              <a:rPr lang="en-US" sz="1800" dirty="0" smtClean="0">
                <a:solidFill>
                  <a:srgbClr val="002060"/>
                </a:solidFill>
              </a:rPr>
              <a:t>ilution by resuscitation fluids </a:t>
            </a:r>
          </a:p>
          <a:p>
            <a:r>
              <a:rPr lang="en-US" sz="2800" dirty="0" smtClean="0">
                <a:solidFill>
                  <a:srgbClr val="002060"/>
                </a:solidFill>
              </a:rPr>
              <a:t>Increase </a:t>
            </a:r>
            <a:r>
              <a:rPr lang="en-US" sz="2800" dirty="0">
                <a:solidFill>
                  <a:srgbClr val="002060"/>
                </a:solidFill>
              </a:rPr>
              <a:t>in volume of distribution of almost every </a:t>
            </a:r>
            <a:r>
              <a:rPr lang="en-US" sz="2800" dirty="0" smtClean="0">
                <a:solidFill>
                  <a:srgbClr val="002060"/>
                </a:solidFill>
              </a:rPr>
              <a:t>drug </a:t>
            </a:r>
          </a:p>
          <a:p>
            <a:r>
              <a:rPr lang="en-US" sz="2800" dirty="0" err="1">
                <a:solidFill>
                  <a:srgbClr val="002060"/>
                </a:solidFill>
              </a:rPr>
              <a:t>P</a:t>
            </a:r>
            <a:r>
              <a:rPr lang="en-US" sz="2800" dirty="0" err="1" smtClean="0">
                <a:solidFill>
                  <a:srgbClr val="002060"/>
                </a:solidFill>
              </a:rPr>
              <a:t>harmacodynamic</a:t>
            </a:r>
            <a:r>
              <a:rPr lang="en-US" sz="2800" dirty="0" smtClean="0">
                <a:solidFill>
                  <a:srgbClr val="002060"/>
                </a:solidFill>
              </a:rPr>
              <a:t> </a:t>
            </a:r>
            <a:r>
              <a:rPr lang="en-US" sz="2800" dirty="0">
                <a:solidFill>
                  <a:srgbClr val="002060"/>
                </a:solidFill>
              </a:rPr>
              <a:t>changes at target organs alter </a:t>
            </a:r>
            <a:r>
              <a:rPr lang="en-US" sz="2800" dirty="0" smtClean="0">
                <a:solidFill>
                  <a:srgbClr val="002060"/>
                </a:solidFill>
              </a:rPr>
              <a:t>drug–receptor interactions </a:t>
            </a:r>
            <a:r>
              <a:rPr lang="en-US" sz="2800" dirty="0">
                <a:solidFill>
                  <a:srgbClr val="002060"/>
                </a:solidFill>
              </a:rPr>
              <a:t>(</a:t>
            </a:r>
            <a:r>
              <a:rPr lang="en-US" sz="2800" i="1" dirty="0">
                <a:solidFill>
                  <a:srgbClr val="002060"/>
                </a:solidFill>
              </a:rPr>
              <a:t>e.g</a:t>
            </a:r>
            <a:r>
              <a:rPr lang="en-US" sz="2800" dirty="0">
                <a:solidFill>
                  <a:srgbClr val="002060"/>
                </a:solidFill>
              </a:rPr>
              <a:t>., succinylcholine)</a:t>
            </a:r>
            <a:endParaRPr lang="th-TH" sz="2800" dirty="0">
              <a:solidFill>
                <a:srgbClr val="002060"/>
              </a:solidFill>
            </a:endParaRPr>
          </a:p>
        </p:txBody>
      </p:sp>
    </p:spTree>
    <p:extLst>
      <p:ext uri="{BB962C8B-B14F-4D97-AF65-F5344CB8AC3E}">
        <p14:creationId xmlns:p14="http://schemas.microsoft.com/office/powerpoint/2010/main" val="1080491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err="1" smtClean="0"/>
              <a:t>Phamacologic</a:t>
            </a:r>
            <a:r>
              <a:rPr lang="en-US" b="1" dirty="0" smtClean="0"/>
              <a:t> considerations</a:t>
            </a:r>
            <a:endParaRPr lang="th-TH"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A</a:t>
            </a:r>
            <a:r>
              <a:rPr lang="en-US" sz="2800" dirty="0" smtClean="0">
                <a:solidFill>
                  <a:srgbClr val="002060"/>
                </a:solidFill>
              </a:rPr>
              <a:t>cute </a:t>
            </a:r>
            <a:r>
              <a:rPr lang="en-US" sz="2800" dirty="0">
                <a:solidFill>
                  <a:srgbClr val="002060"/>
                </a:solidFill>
              </a:rPr>
              <a:t>injury phase (0 to 48 h</a:t>
            </a:r>
            <a:r>
              <a:rPr lang="en-US" sz="2800" dirty="0" smtClean="0">
                <a:solidFill>
                  <a:srgbClr val="002060"/>
                </a:solidFill>
              </a:rPr>
              <a:t>)</a:t>
            </a:r>
          </a:p>
          <a:p>
            <a:pPr lvl="1"/>
            <a:r>
              <a:rPr lang="en-US" sz="1800" dirty="0" smtClean="0">
                <a:solidFill>
                  <a:srgbClr val="002060"/>
                </a:solidFill>
              </a:rPr>
              <a:t>Decrease cardiac </a:t>
            </a:r>
            <a:r>
              <a:rPr lang="en-US" sz="1800" dirty="0">
                <a:solidFill>
                  <a:srgbClr val="002060"/>
                </a:solidFill>
              </a:rPr>
              <a:t>output </a:t>
            </a:r>
            <a:endParaRPr lang="en-US" sz="1800" dirty="0" smtClean="0">
              <a:solidFill>
                <a:srgbClr val="002060"/>
              </a:solidFill>
            </a:endParaRPr>
          </a:p>
          <a:p>
            <a:pPr lvl="1"/>
            <a:r>
              <a:rPr lang="en-US" sz="1800" dirty="0" smtClean="0">
                <a:solidFill>
                  <a:srgbClr val="002060"/>
                </a:solidFill>
              </a:rPr>
              <a:t>Decrease renal </a:t>
            </a:r>
            <a:r>
              <a:rPr lang="en-US" sz="1800" dirty="0">
                <a:solidFill>
                  <a:srgbClr val="002060"/>
                </a:solidFill>
              </a:rPr>
              <a:t>and hepatic blood flow </a:t>
            </a:r>
            <a:r>
              <a:rPr lang="en-US" sz="1800" dirty="0" smtClean="0">
                <a:solidFill>
                  <a:srgbClr val="002060"/>
                </a:solidFill>
              </a:rPr>
              <a:t>: decrease drug elimination</a:t>
            </a:r>
            <a:endParaRPr lang="en-US" sz="1800" dirty="0">
              <a:solidFill>
                <a:srgbClr val="002060"/>
              </a:solidFill>
            </a:endParaRPr>
          </a:p>
          <a:p>
            <a:r>
              <a:rPr lang="en-US" sz="2800" dirty="0" err="1" smtClean="0">
                <a:solidFill>
                  <a:srgbClr val="002060"/>
                </a:solidFill>
              </a:rPr>
              <a:t>Hyperdynamic</a:t>
            </a:r>
            <a:r>
              <a:rPr lang="en-US" sz="2800" dirty="0" smtClean="0">
                <a:solidFill>
                  <a:srgbClr val="002060"/>
                </a:solidFill>
              </a:rPr>
              <a:t> </a:t>
            </a:r>
            <a:r>
              <a:rPr lang="en-US" sz="2800" dirty="0" smtClean="0">
                <a:solidFill>
                  <a:srgbClr val="002060"/>
                </a:solidFill>
              </a:rPr>
              <a:t>phase</a:t>
            </a:r>
          </a:p>
          <a:p>
            <a:pPr lvl="1"/>
            <a:r>
              <a:rPr lang="en-US" sz="1800" dirty="0">
                <a:solidFill>
                  <a:srgbClr val="002060"/>
                </a:solidFill>
              </a:rPr>
              <a:t>I</a:t>
            </a:r>
            <a:r>
              <a:rPr lang="en-US" sz="1800" dirty="0" smtClean="0">
                <a:solidFill>
                  <a:srgbClr val="002060"/>
                </a:solidFill>
              </a:rPr>
              <a:t>ncreased </a:t>
            </a:r>
            <a:r>
              <a:rPr lang="en-US" sz="1800" dirty="0">
                <a:solidFill>
                  <a:srgbClr val="002060"/>
                </a:solidFill>
              </a:rPr>
              <a:t>cardiac output and blood flow to </a:t>
            </a:r>
            <a:r>
              <a:rPr lang="en-US" sz="1800" dirty="0" smtClean="0">
                <a:solidFill>
                  <a:srgbClr val="002060"/>
                </a:solidFill>
              </a:rPr>
              <a:t>the kidneys </a:t>
            </a:r>
            <a:r>
              <a:rPr lang="en-US" sz="1800" dirty="0">
                <a:solidFill>
                  <a:srgbClr val="002060"/>
                </a:solidFill>
              </a:rPr>
              <a:t>and </a:t>
            </a:r>
            <a:r>
              <a:rPr lang="en-US" sz="1800" dirty="0" smtClean="0">
                <a:solidFill>
                  <a:srgbClr val="002060"/>
                </a:solidFill>
              </a:rPr>
              <a:t>liver</a:t>
            </a:r>
          </a:p>
          <a:p>
            <a:pPr lvl="1"/>
            <a:r>
              <a:rPr lang="en-US" sz="1800" dirty="0">
                <a:solidFill>
                  <a:srgbClr val="002060"/>
                </a:solidFill>
              </a:rPr>
              <a:t>I</a:t>
            </a:r>
            <a:r>
              <a:rPr lang="en-US" sz="1800" dirty="0" smtClean="0">
                <a:solidFill>
                  <a:srgbClr val="002060"/>
                </a:solidFill>
              </a:rPr>
              <a:t>ncreased </a:t>
            </a:r>
            <a:r>
              <a:rPr lang="en-US" sz="1800" dirty="0" smtClean="0">
                <a:solidFill>
                  <a:srgbClr val="002060"/>
                </a:solidFill>
              </a:rPr>
              <a:t>clearances </a:t>
            </a:r>
            <a:r>
              <a:rPr lang="en-US" sz="1800" dirty="0">
                <a:solidFill>
                  <a:srgbClr val="002060"/>
                </a:solidFill>
              </a:rPr>
              <a:t>(</a:t>
            </a:r>
            <a:r>
              <a:rPr lang="en-US" sz="1800" i="1" dirty="0">
                <a:solidFill>
                  <a:srgbClr val="002060"/>
                </a:solidFill>
              </a:rPr>
              <a:t>e.g.</a:t>
            </a:r>
            <a:r>
              <a:rPr lang="en-US" sz="1800" dirty="0">
                <a:solidFill>
                  <a:srgbClr val="002060"/>
                </a:solidFill>
              </a:rPr>
              <a:t>, </a:t>
            </a:r>
            <a:r>
              <a:rPr lang="en-US" sz="1800" dirty="0" err="1">
                <a:solidFill>
                  <a:srgbClr val="002060"/>
                </a:solidFill>
              </a:rPr>
              <a:t>propofol</a:t>
            </a:r>
            <a:r>
              <a:rPr lang="en-US" sz="1800" dirty="0">
                <a:solidFill>
                  <a:srgbClr val="002060"/>
                </a:solidFill>
              </a:rPr>
              <a:t>, fentanyl)</a:t>
            </a:r>
            <a:endParaRPr lang="th-TH" sz="1800" dirty="0">
              <a:solidFill>
                <a:srgbClr val="002060"/>
              </a:solidFill>
            </a:endParaRPr>
          </a:p>
        </p:txBody>
      </p:sp>
    </p:spTree>
    <p:extLst>
      <p:ext uri="{BB962C8B-B14F-4D97-AF65-F5344CB8AC3E}">
        <p14:creationId xmlns:p14="http://schemas.microsoft.com/office/powerpoint/2010/main" val="31762929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err="1"/>
              <a:t>Phamacologic</a:t>
            </a:r>
            <a:r>
              <a:rPr lang="en-US" b="1" dirty="0"/>
              <a:t> considerations</a:t>
            </a:r>
            <a:endParaRPr lang="th-TH"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Hepatic enzyme activity</a:t>
            </a:r>
          </a:p>
          <a:p>
            <a:pPr lvl="1"/>
            <a:r>
              <a:rPr lang="en-US" sz="1800" dirty="0" smtClean="0">
                <a:solidFill>
                  <a:srgbClr val="002060"/>
                </a:solidFill>
              </a:rPr>
              <a:t>Phase </a:t>
            </a:r>
            <a:r>
              <a:rPr lang="en-US" sz="1800" dirty="0">
                <a:solidFill>
                  <a:srgbClr val="002060"/>
                </a:solidFill>
              </a:rPr>
              <a:t>I </a:t>
            </a:r>
            <a:r>
              <a:rPr lang="en-US" sz="1800" dirty="0" smtClean="0">
                <a:solidFill>
                  <a:srgbClr val="002060"/>
                </a:solidFill>
              </a:rPr>
              <a:t>reactions, which </a:t>
            </a:r>
            <a:r>
              <a:rPr lang="en-US" sz="1800" dirty="0">
                <a:solidFill>
                  <a:srgbClr val="002060"/>
                </a:solidFill>
              </a:rPr>
              <a:t>include oxidation, reduction, </a:t>
            </a:r>
            <a:r>
              <a:rPr lang="en-US" sz="1800" dirty="0" smtClean="0">
                <a:solidFill>
                  <a:srgbClr val="002060"/>
                </a:solidFill>
              </a:rPr>
              <a:t>hydroxylation, and </a:t>
            </a:r>
            <a:r>
              <a:rPr lang="en-US" sz="1800" dirty="0" err="1">
                <a:solidFill>
                  <a:srgbClr val="002060"/>
                </a:solidFill>
              </a:rPr>
              <a:t>demethylation</a:t>
            </a:r>
            <a:r>
              <a:rPr lang="en-US" sz="1800" dirty="0">
                <a:solidFill>
                  <a:srgbClr val="002060"/>
                </a:solidFill>
              </a:rPr>
              <a:t>, are </a:t>
            </a:r>
            <a:r>
              <a:rPr lang="en-US" sz="1800" dirty="0" smtClean="0">
                <a:solidFill>
                  <a:srgbClr val="002060"/>
                </a:solidFill>
              </a:rPr>
              <a:t>impaired (</a:t>
            </a:r>
            <a:r>
              <a:rPr lang="en-US" sz="1800" i="1" dirty="0">
                <a:solidFill>
                  <a:srgbClr val="002060"/>
                </a:solidFill>
              </a:rPr>
              <a:t>e.g.</a:t>
            </a:r>
            <a:r>
              <a:rPr lang="en-US" sz="1800" dirty="0">
                <a:solidFill>
                  <a:srgbClr val="002060"/>
                </a:solidFill>
              </a:rPr>
              <a:t>, diazepam).</a:t>
            </a:r>
          </a:p>
          <a:p>
            <a:pPr lvl="1"/>
            <a:r>
              <a:rPr lang="en-US" sz="1800" dirty="0">
                <a:solidFill>
                  <a:srgbClr val="002060"/>
                </a:solidFill>
              </a:rPr>
              <a:t>Phase II reactions involve conjugation, </a:t>
            </a:r>
            <a:r>
              <a:rPr lang="en-US" sz="1800" dirty="0" err="1" smtClean="0">
                <a:solidFill>
                  <a:srgbClr val="002060"/>
                </a:solidFill>
              </a:rPr>
              <a:t>glucuronidation</a:t>
            </a:r>
            <a:r>
              <a:rPr lang="en-US" sz="1800" dirty="0" smtClean="0">
                <a:solidFill>
                  <a:srgbClr val="002060"/>
                </a:solidFill>
              </a:rPr>
              <a:t>, and </a:t>
            </a:r>
            <a:r>
              <a:rPr lang="en-US" sz="1800" dirty="0" err="1">
                <a:solidFill>
                  <a:srgbClr val="002060"/>
                </a:solidFill>
              </a:rPr>
              <a:t>sulfation</a:t>
            </a:r>
            <a:r>
              <a:rPr lang="en-US" sz="1800" dirty="0">
                <a:solidFill>
                  <a:srgbClr val="002060"/>
                </a:solidFill>
              </a:rPr>
              <a:t> and seem to be relatively unaffected (</a:t>
            </a:r>
            <a:r>
              <a:rPr lang="en-US" sz="1800" i="1" dirty="0">
                <a:solidFill>
                  <a:srgbClr val="002060"/>
                </a:solidFill>
              </a:rPr>
              <a:t>e.g</a:t>
            </a:r>
            <a:r>
              <a:rPr lang="en-US" sz="1800" dirty="0" smtClean="0">
                <a:solidFill>
                  <a:srgbClr val="002060"/>
                </a:solidFill>
              </a:rPr>
              <a:t>.,</a:t>
            </a:r>
            <a:r>
              <a:rPr lang="en-US" sz="1800" dirty="0" err="1" smtClean="0">
                <a:solidFill>
                  <a:srgbClr val="002060"/>
                </a:solidFill>
              </a:rPr>
              <a:t>lorazepam</a:t>
            </a:r>
            <a:r>
              <a:rPr lang="en-US" sz="1800" dirty="0" smtClean="0">
                <a:solidFill>
                  <a:srgbClr val="002060"/>
                </a:solidFill>
              </a:rPr>
              <a:t>)</a:t>
            </a:r>
            <a:endParaRPr lang="th-TH" sz="1800" dirty="0">
              <a:solidFill>
                <a:srgbClr val="002060"/>
              </a:solidFill>
            </a:endParaRPr>
          </a:p>
        </p:txBody>
      </p:sp>
    </p:spTree>
    <p:extLst>
      <p:ext uri="{BB962C8B-B14F-4D97-AF65-F5344CB8AC3E}">
        <p14:creationId xmlns:p14="http://schemas.microsoft.com/office/powerpoint/2010/main" val="183963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err="1"/>
              <a:t>Phamacologic</a:t>
            </a:r>
            <a:r>
              <a:rPr lang="en-US" b="1" dirty="0"/>
              <a:t> considerations</a:t>
            </a:r>
            <a:endParaRPr lang="th-TH" dirty="0"/>
          </a:p>
        </p:txBody>
      </p:sp>
      <p:sp>
        <p:nvSpPr>
          <p:cNvPr id="3" name="ตัวแทนเนื้อหา 2"/>
          <p:cNvSpPr>
            <a:spLocks noGrp="1"/>
          </p:cNvSpPr>
          <p:nvPr>
            <p:ph idx="1"/>
          </p:nvPr>
        </p:nvSpPr>
        <p:spPr/>
        <p:txBody>
          <a:bodyPr>
            <a:normAutofit/>
          </a:bodyPr>
          <a:lstStyle/>
          <a:p>
            <a:r>
              <a:rPr lang="en-US" sz="2800" dirty="0" smtClean="0">
                <a:solidFill>
                  <a:srgbClr val="002060"/>
                </a:solidFill>
              </a:rPr>
              <a:t>Decrease c</a:t>
            </a:r>
            <a:r>
              <a:rPr lang="en-US" sz="2800" dirty="0" smtClean="0">
                <a:solidFill>
                  <a:srgbClr val="002060"/>
                </a:solidFill>
              </a:rPr>
              <a:t>oncentration </a:t>
            </a:r>
            <a:r>
              <a:rPr lang="en-US" sz="2800" dirty="0">
                <a:solidFill>
                  <a:srgbClr val="002060"/>
                </a:solidFill>
              </a:rPr>
              <a:t>of albumin </a:t>
            </a:r>
            <a:endParaRPr lang="en-US" sz="2800" dirty="0" smtClean="0">
              <a:solidFill>
                <a:srgbClr val="002060"/>
              </a:solidFill>
            </a:endParaRPr>
          </a:p>
          <a:p>
            <a:pPr lvl="1"/>
            <a:r>
              <a:rPr lang="en-US" sz="1800" dirty="0" smtClean="0">
                <a:solidFill>
                  <a:srgbClr val="002060"/>
                </a:solidFill>
              </a:rPr>
              <a:t>binds </a:t>
            </a:r>
            <a:r>
              <a:rPr lang="en-US" sz="1800" dirty="0" smtClean="0">
                <a:solidFill>
                  <a:srgbClr val="002060"/>
                </a:solidFill>
              </a:rPr>
              <a:t>to mostly </a:t>
            </a:r>
            <a:r>
              <a:rPr lang="en-US" sz="1800" dirty="0">
                <a:solidFill>
                  <a:srgbClr val="002060"/>
                </a:solidFill>
              </a:rPr>
              <a:t>acidic and neutral </a:t>
            </a:r>
            <a:r>
              <a:rPr lang="en-US" sz="1800" dirty="0" smtClean="0">
                <a:solidFill>
                  <a:srgbClr val="002060"/>
                </a:solidFill>
              </a:rPr>
              <a:t>drugs</a:t>
            </a:r>
          </a:p>
          <a:p>
            <a:r>
              <a:rPr lang="en-US" sz="2800" dirty="0" smtClean="0">
                <a:solidFill>
                  <a:srgbClr val="002060"/>
                </a:solidFill>
              </a:rPr>
              <a:t>Increases </a:t>
            </a:r>
            <a:r>
              <a:rPr lang="en-US" sz="2800" dirty="0">
                <a:solidFill>
                  <a:srgbClr val="002060"/>
                </a:solidFill>
              </a:rPr>
              <a:t>c</a:t>
            </a:r>
            <a:r>
              <a:rPr lang="en-US" sz="2800" dirty="0" smtClean="0">
                <a:solidFill>
                  <a:srgbClr val="002060"/>
                </a:solidFill>
              </a:rPr>
              <a:t>oncentration </a:t>
            </a:r>
            <a:r>
              <a:rPr lang="en-US" sz="2800" dirty="0" smtClean="0">
                <a:solidFill>
                  <a:srgbClr val="002060"/>
                </a:solidFill>
              </a:rPr>
              <a:t>of AAG </a:t>
            </a:r>
            <a:r>
              <a:rPr lang="en-US" sz="2800" dirty="0" smtClean="0">
                <a:solidFill>
                  <a:srgbClr val="002060"/>
                </a:solidFill>
              </a:rPr>
              <a:t>twofold </a:t>
            </a:r>
            <a:r>
              <a:rPr lang="en-US" sz="2800" dirty="0" smtClean="0">
                <a:solidFill>
                  <a:srgbClr val="002060"/>
                </a:solidFill>
              </a:rPr>
              <a:t>or greater</a:t>
            </a:r>
          </a:p>
          <a:p>
            <a:pPr lvl="1"/>
            <a:r>
              <a:rPr lang="el-GR" sz="1800" dirty="0" smtClean="0">
                <a:solidFill>
                  <a:srgbClr val="002060"/>
                </a:solidFill>
              </a:rPr>
              <a:t>α1-</a:t>
            </a:r>
            <a:r>
              <a:rPr lang="en-US" sz="1800" dirty="0">
                <a:solidFill>
                  <a:srgbClr val="002060"/>
                </a:solidFill>
              </a:rPr>
              <a:t>acid glycoprotein (AAG) binds cationic drugs, such as </a:t>
            </a:r>
            <a:r>
              <a:rPr lang="en-US" sz="1800" dirty="0" err="1">
                <a:solidFill>
                  <a:srgbClr val="002060"/>
                </a:solidFill>
              </a:rPr>
              <a:t>lidocaine</a:t>
            </a:r>
            <a:r>
              <a:rPr lang="en-US" sz="1800" dirty="0">
                <a:solidFill>
                  <a:srgbClr val="002060"/>
                </a:solidFill>
              </a:rPr>
              <a:t>, propranolol, muscle relaxants, and some opioids</a:t>
            </a:r>
            <a:endParaRPr lang="th-TH" sz="1800" dirty="0">
              <a:solidFill>
                <a:srgbClr val="002060"/>
              </a:solidFill>
            </a:endParaRPr>
          </a:p>
        </p:txBody>
      </p:sp>
    </p:spTree>
    <p:extLst>
      <p:ext uri="{BB962C8B-B14F-4D97-AF65-F5344CB8AC3E}">
        <p14:creationId xmlns:p14="http://schemas.microsoft.com/office/powerpoint/2010/main" val="1008980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r>
              <a:rPr lang="en-US" b="1" dirty="0"/>
              <a:t>Burn injury pathophysiology</a:t>
            </a:r>
            <a:endParaRPr lang="th-TH" dirty="0"/>
          </a:p>
        </p:txBody>
      </p:sp>
      <p:sp>
        <p:nvSpPr>
          <p:cNvPr id="3" name="ตัวแทนเนื้อหา 2"/>
          <p:cNvSpPr>
            <a:spLocks noGrp="1"/>
          </p:cNvSpPr>
          <p:nvPr>
            <p:ph idx="1"/>
          </p:nvPr>
        </p:nvSpPr>
        <p:spPr/>
        <p:txBody>
          <a:bodyPr>
            <a:noAutofit/>
          </a:bodyPr>
          <a:lstStyle/>
          <a:p>
            <a:r>
              <a:rPr lang="en-US" sz="2800" dirty="0" smtClean="0">
                <a:solidFill>
                  <a:srgbClr val="002060"/>
                </a:solidFill>
              </a:rPr>
              <a:t>Early phase/ burn shock</a:t>
            </a:r>
          </a:p>
          <a:p>
            <a:pPr lvl="1"/>
            <a:r>
              <a:rPr lang="en-US" sz="1800" dirty="0">
                <a:solidFill>
                  <a:srgbClr val="002060"/>
                </a:solidFill>
              </a:rPr>
              <a:t>D</a:t>
            </a:r>
            <a:r>
              <a:rPr lang="en-US" sz="1800" dirty="0" smtClean="0">
                <a:solidFill>
                  <a:srgbClr val="002060"/>
                </a:solidFill>
              </a:rPr>
              <a:t>epletion </a:t>
            </a:r>
            <a:r>
              <a:rPr lang="en-US" sz="1800" dirty="0">
                <a:solidFill>
                  <a:srgbClr val="002060"/>
                </a:solidFill>
              </a:rPr>
              <a:t>of intravascular volume </a:t>
            </a:r>
            <a:endParaRPr lang="en-US" sz="1800" dirty="0" smtClean="0">
              <a:solidFill>
                <a:srgbClr val="002060"/>
              </a:solidFill>
            </a:endParaRPr>
          </a:p>
          <a:p>
            <a:pPr lvl="1"/>
            <a:r>
              <a:rPr lang="en-US" sz="1800" dirty="0">
                <a:solidFill>
                  <a:srgbClr val="002060"/>
                </a:solidFill>
              </a:rPr>
              <a:t>I</a:t>
            </a:r>
            <a:r>
              <a:rPr lang="en-US" sz="1800" dirty="0" smtClean="0">
                <a:solidFill>
                  <a:srgbClr val="002060"/>
                </a:solidFill>
              </a:rPr>
              <a:t>ncreased </a:t>
            </a:r>
            <a:r>
              <a:rPr lang="en-US" sz="1800" dirty="0">
                <a:solidFill>
                  <a:srgbClr val="002060"/>
                </a:solidFill>
              </a:rPr>
              <a:t>systemic vascular resistance (due to release </a:t>
            </a:r>
            <a:r>
              <a:rPr lang="en-US" sz="1800" dirty="0" smtClean="0">
                <a:solidFill>
                  <a:srgbClr val="002060"/>
                </a:solidFill>
              </a:rPr>
              <a:t>of </a:t>
            </a:r>
            <a:r>
              <a:rPr lang="en-US" sz="1800" dirty="0" err="1" smtClean="0">
                <a:solidFill>
                  <a:srgbClr val="002060"/>
                </a:solidFill>
              </a:rPr>
              <a:t>catecholamines</a:t>
            </a:r>
            <a:r>
              <a:rPr lang="en-US" sz="1800" dirty="0">
                <a:solidFill>
                  <a:srgbClr val="002060"/>
                </a:solidFill>
              </a:rPr>
              <a:t>, antidiuretic hormone, and </a:t>
            </a:r>
            <a:r>
              <a:rPr lang="en-US" sz="1800" dirty="0" err="1">
                <a:solidFill>
                  <a:srgbClr val="002060"/>
                </a:solidFill>
              </a:rPr>
              <a:t>hemoconcentration</a:t>
            </a:r>
            <a:r>
              <a:rPr lang="en-US" sz="1800" dirty="0">
                <a:solidFill>
                  <a:srgbClr val="002060"/>
                </a:solidFill>
              </a:rPr>
              <a:t>)</a:t>
            </a:r>
          </a:p>
          <a:p>
            <a:pPr lvl="1"/>
            <a:r>
              <a:rPr lang="en-US" sz="1800" dirty="0">
                <a:solidFill>
                  <a:srgbClr val="002060"/>
                </a:solidFill>
              </a:rPr>
              <a:t>D</a:t>
            </a:r>
            <a:r>
              <a:rPr lang="en-US" sz="1800" dirty="0" smtClean="0">
                <a:solidFill>
                  <a:srgbClr val="002060"/>
                </a:solidFill>
              </a:rPr>
              <a:t>epressed </a:t>
            </a:r>
            <a:r>
              <a:rPr lang="en-US" sz="1800" dirty="0">
                <a:solidFill>
                  <a:srgbClr val="002060"/>
                </a:solidFill>
              </a:rPr>
              <a:t>cardiac output</a:t>
            </a:r>
          </a:p>
          <a:p>
            <a:r>
              <a:rPr lang="en-US" sz="2800" dirty="0" err="1" smtClean="0">
                <a:solidFill>
                  <a:srgbClr val="002060"/>
                </a:solidFill>
              </a:rPr>
              <a:t>Hypermetabolic</a:t>
            </a:r>
            <a:r>
              <a:rPr lang="en-US" sz="2800" dirty="0" smtClean="0">
                <a:solidFill>
                  <a:srgbClr val="002060"/>
                </a:solidFill>
              </a:rPr>
              <a:t>/</a:t>
            </a:r>
            <a:r>
              <a:rPr lang="en-US" sz="2800" dirty="0" err="1" smtClean="0">
                <a:solidFill>
                  <a:srgbClr val="002060"/>
                </a:solidFill>
              </a:rPr>
              <a:t>hyperdynamic</a:t>
            </a:r>
            <a:r>
              <a:rPr lang="en-US" sz="2800" dirty="0" smtClean="0">
                <a:solidFill>
                  <a:srgbClr val="002060"/>
                </a:solidFill>
              </a:rPr>
              <a:t> phase</a:t>
            </a:r>
          </a:p>
          <a:p>
            <a:pPr lvl="1"/>
            <a:r>
              <a:rPr lang="en-US" sz="1800" dirty="0">
                <a:solidFill>
                  <a:srgbClr val="002060"/>
                </a:solidFill>
              </a:rPr>
              <a:t>D</a:t>
            </a:r>
            <a:r>
              <a:rPr lang="en-US" sz="1800" dirty="0" smtClean="0">
                <a:solidFill>
                  <a:srgbClr val="002060"/>
                </a:solidFill>
              </a:rPr>
              <a:t>evelops </a:t>
            </a:r>
            <a:r>
              <a:rPr lang="en-US" sz="1800" dirty="0">
                <a:solidFill>
                  <a:srgbClr val="002060"/>
                </a:solidFill>
              </a:rPr>
              <a:t>over 48 to 72 h after </a:t>
            </a:r>
            <a:r>
              <a:rPr lang="en-US" sz="1800" dirty="0" smtClean="0">
                <a:solidFill>
                  <a:srgbClr val="002060"/>
                </a:solidFill>
              </a:rPr>
              <a:t>injury</a:t>
            </a:r>
          </a:p>
          <a:p>
            <a:pPr lvl="1"/>
            <a:r>
              <a:rPr lang="en-US" sz="1800" dirty="0" smtClean="0">
                <a:solidFill>
                  <a:srgbClr val="002060"/>
                </a:solidFill>
              </a:rPr>
              <a:t>Increased </a:t>
            </a:r>
            <a:r>
              <a:rPr lang="en-US" sz="1800" dirty="0">
                <a:solidFill>
                  <a:srgbClr val="002060"/>
                </a:solidFill>
              </a:rPr>
              <a:t>oxygen consumption, carbon </a:t>
            </a:r>
            <a:r>
              <a:rPr lang="en-US" sz="1800" dirty="0" smtClean="0">
                <a:solidFill>
                  <a:srgbClr val="002060"/>
                </a:solidFill>
              </a:rPr>
              <a:t>dioxide production</a:t>
            </a:r>
            <a:r>
              <a:rPr lang="en-US" sz="1800" dirty="0">
                <a:solidFill>
                  <a:srgbClr val="002060"/>
                </a:solidFill>
              </a:rPr>
              <a:t>, and protein </a:t>
            </a:r>
            <a:r>
              <a:rPr lang="en-US" sz="1800" dirty="0" smtClean="0">
                <a:solidFill>
                  <a:srgbClr val="002060"/>
                </a:solidFill>
              </a:rPr>
              <a:t>wasting</a:t>
            </a:r>
          </a:p>
          <a:p>
            <a:pPr lvl="1"/>
            <a:r>
              <a:rPr lang="en-US" sz="1800" dirty="0" err="1">
                <a:solidFill>
                  <a:srgbClr val="002060"/>
                </a:solidFill>
              </a:rPr>
              <a:t>S</a:t>
            </a:r>
            <a:r>
              <a:rPr lang="en-US" sz="1800" dirty="0" err="1" smtClean="0">
                <a:solidFill>
                  <a:srgbClr val="002060"/>
                </a:solidFill>
              </a:rPr>
              <a:t>upranormal</a:t>
            </a:r>
            <a:r>
              <a:rPr lang="en-US" sz="1800" dirty="0" smtClean="0">
                <a:solidFill>
                  <a:srgbClr val="002060"/>
                </a:solidFill>
              </a:rPr>
              <a:t> </a:t>
            </a:r>
            <a:r>
              <a:rPr lang="en-US" sz="1800" dirty="0">
                <a:solidFill>
                  <a:srgbClr val="002060"/>
                </a:solidFill>
              </a:rPr>
              <a:t>cardiac </a:t>
            </a:r>
            <a:r>
              <a:rPr lang="en-US" sz="1800" dirty="0" smtClean="0">
                <a:solidFill>
                  <a:srgbClr val="002060"/>
                </a:solidFill>
              </a:rPr>
              <a:t>output, </a:t>
            </a:r>
            <a:r>
              <a:rPr lang="en-US" sz="1800" dirty="0">
                <a:solidFill>
                  <a:srgbClr val="002060"/>
                </a:solidFill>
              </a:rPr>
              <a:t>tachycardia, and decreased systemic </a:t>
            </a:r>
            <a:r>
              <a:rPr lang="en-US" sz="1800" dirty="0" smtClean="0">
                <a:solidFill>
                  <a:srgbClr val="002060"/>
                </a:solidFill>
              </a:rPr>
              <a:t>vascular </a:t>
            </a:r>
            <a:r>
              <a:rPr lang="en-US" sz="1800" dirty="0" smtClean="0">
                <a:solidFill>
                  <a:srgbClr val="002060"/>
                </a:solidFill>
              </a:rPr>
              <a:t>resistance</a:t>
            </a:r>
            <a:endParaRPr lang="en-US" sz="1800" dirty="0">
              <a:solidFill>
                <a:srgbClr val="002060"/>
              </a:solidFill>
            </a:endParaRPr>
          </a:p>
        </p:txBody>
      </p:sp>
    </p:spTree>
    <p:extLst>
      <p:ext uri="{BB962C8B-B14F-4D97-AF65-F5344CB8AC3E}">
        <p14:creationId xmlns:p14="http://schemas.microsoft.com/office/powerpoint/2010/main" val="4821453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Muscle relaxants</a:t>
            </a:r>
            <a:endParaRPr lang="th-TH" b="1"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Avoid succinylcholine administration in patients 48 h after burn injury</a:t>
            </a:r>
            <a:endParaRPr lang="th-TH" sz="2800" dirty="0">
              <a:solidFill>
                <a:srgbClr val="002060"/>
              </a:solidFill>
            </a:endParaRPr>
          </a:p>
          <a:p>
            <a:pPr lvl="1"/>
            <a:r>
              <a:rPr lang="en-US" sz="1800" dirty="0">
                <a:solidFill>
                  <a:srgbClr val="002060"/>
                </a:solidFill>
              </a:rPr>
              <a:t>E</a:t>
            </a:r>
            <a:r>
              <a:rPr lang="en-US" sz="1800" dirty="0" smtClean="0">
                <a:solidFill>
                  <a:srgbClr val="002060"/>
                </a:solidFill>
              </a:rPr>
              <a:t>xaggerated </a:t>
            </a:r>
            <a:r>
              <a:rPr lang="en-US" sz="1800" dirty="0" err="1">
                <a:solidFill>
                  <a:srgbClr val="002060"/>
                </a:solidFill>
              </a:rPr>
              <a:t>hyperkalemic</a:t>
            </a:r>
            <a:r>
              <a:rPr lang="en-US" sz="1800" dirty="0">
                <a:solidFill>
                  <a:srgbClr val="002060"/>
                </a:solidFill>
              </a:rPr>
              <a:t>, induce cardiac </a:t>
            </a:r>
            <a:r>
              <a:rPr lang="en-US" sz="1800" dirty="0" smtClean="0">
                <a:solidFill>
                  <a:srgbClr val="002060"/>
                </a:solidFill>
              </a:rPr>
              <a:t>arrest</a:t>
            </a:r>
          </a:p>
          <a:p>
            <a:pPr lvl="1"/>
            <a:r>
              <a:rPr lang="en-US" sz="1800" dirty="0" smtClean="0">
                <a:solidFill>
                  <a:srgbClr val="002060"/>
                </a:solidFill>
              </a:rPr>
              <a:t>Increase </a:t>
            </a:r>
            <a:r>
              <a:rPr lang="en-US" sz="1800" dirty="0" err="1" smtClean="0">
                <a:solidFill>
                  <a:srgbClr val="002060"/>
                </a:solidFill>
              </a:rPr>
              <a:t>extrajunctional</a:t>
            </a:r>
            <a:r>
              <a:rPr lang="en-US" sz="1800" dirty="0" smtClean="0">
                <a:solidFill>
                  <a:srgbClr val="002060"/>
                </a:solidFill>
              </a:rPr>
              <a:t> </a:t>
            </a:r>
            <a:r>
              <a:rPr lang="en-US" sz="1800" dirty="0">
                <a:solidFill>
                  <a:srgbClr val="002060"/>
                </a:solidFill>
              </a:rPr>
              <a:t>acetylcholine </a:t>
            </a:r>
            <a:r>
              <a:rPr lang="en-US" sz="1800" dirty="0" smtClean="0">
                <a:solidFill>
                  <a:srgbClr val="002060"/>
                </a:solidFill>
              </a:rPr>
              <a:t>receptors</a:t>
            </a:r>
            <a:endParaRPr lang="en-US" sz="1800" dirty="0">
              <a:solidFill>
                <a:srgbClr val="002060"/>
              </a:solidFill>
            </a:endParaRPr>
          </a:p>
        </p:txBody>
      </p:sp>
    </p:spTree>
    <p:extLst>
      <p:ext uri="{BB962C8B-B14F-4D97-AF65-F5344CB8AC3E}">
        <p14:creationId xmlns:p14="http://schemas.microsoft.com/office/powerpoint/2010/main" val="499090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Muscle relaxants</a:t>
            </a:r>
            <a:endParaRPr lang="th-TH" dirty="0"/>
          </a:p>
        </p:txBody>
      </p:sp>
      <p:sp>
        <p:nvSpPr>
          <p:cNvPr id="3" name="ตัวแทนเนื้อหา 2"/>
          <p:cNvSpPr>
            <a:spLocks noGrp="1"/>
          </p:cNvSpPr>
          <p:nvPr>
            <p:ph idx="1"/>
          </p:nvPr>
        </p:nvSpPr>
        <p:spPr/>
        <p:txBody>
          <a:bodyPr>
            <a:noAutofit/>
          </a:bodyPr>
          <a:lstStyle/>
          <a:p>
            <a:r>
              <a:rPr lang="en-US" sz="2800" dirty="0" smtClean="0">
                <a:solidFill>
                  <a:srgbClr val="002060"/>
                </a:solidFill>
              </a:rPr>
              <a:t>Decreased </a:t>
            </a:r>
            <a:r>
              <a:rPr lang="en-US" sz="2800" dirty="0">
                <a:solidFill>
                  <a:srgbClr val="002060"/>
                </a:solidFill>
              </a:rPr>
              <a:t>sensitivity to the neuromuscular effects of </a:t>
            </a:r>
            <a:r>
              <a:rPr lang="en-US" sz="2800" dirty="0" err="1">
                <a:solidFill>
                  <a:srgbClr val="002060"/>
                </a:solidFill>
              </a:rPr>
              <a:t>nondepolarizing</a:t>
            </a:r>
            <a:r>
              <a:rPr lang="en-US" sz="2800" dirty="0">
                <a:solidFill>
                  <a:srgbClr val="002060"/>
                </a:solidFill>
              </a:rPr>
              <a:t> muscle relaxants (NDMRs)</a:t>
            </a:r>
          </a:p>
          <a:p>
            <a:pPr lvl="1"/>
            <a:r>
              <a:rPr lang="en-US" sz="1800" dirty="0">
                <a:solidFill>
                  <a:srgbClr val="002060"/>
                </a:solidFill>
              </a:rPr>
              <a:t>3 to 7 days after burn injury</a:t>
            </a:r>
          </a:p>
          <a:p>
            <a:pPr lvl="1"/>
            <a:r>
              <a:rPr lang="en-US" sz="1800" dirty="0">
                <a:solidFill>
                  <a:srgbClr val="002060"/>
                </a:solidFill>
              </a:rPr>
              <a:t>up-regulation of fetal and α7 (neuronal type) acetylcholine receptors at the muscle membrane</a:t>
            </a:r>
          </a:p>
          <a:p>
            <a:pPr lvl="1"/>
            <a:r>
              <a:rPr lang="en-US" sz="1800" dirty="0">
                <a:solidFill>
                  <a:srgbClr val="002060"/>
                </a:solidFill>
              </a:rPr>
              <a:t>increased binding to AAG and enhanced renal and hepatic elimination of the NDMRs</a:t>
            </a:r>
          </a:p>
          <a:p>
            <a:r>
              <a:rPr lang="en-US" sz="2800" dirty="0">
                <a:solidFill>
                  <a:srgbClr val="002060"/>
                </a:solidFill>
              </a:rPr>
              <a:t>I</a:t>
            </a:r>
            <a:r>
              <a:rPr lang="en-US" sz="2800" dirty="0" smtClean="0">
                <a:solidFill>
                  <a:srgbClr val="002060"/>
                </a:solidFill>
              </a:rPr>
              <a:t>ncreased </a:t>
            </a:r>
            <a:r>
              <a:rPr lang="en-US" sz="2800" dirty="0" err="1">
                <a:solidFill>
                  <a:srgbClr val="002060"/>
                </a:solidFill>
              </a:rPr>
              <a:t>rocuronium</a:t>
            </a:r>
            <a:r>
              <a:rPr lang="en-US" sz="2800" dirty="0">
                <a:solidFill>
                  <a:srgbClr val="002060"/>
                </a:solidFill>
              </a:rPr>
              <a:t> dose of 1.2 to 1.5 mg/kg </a:t>
            </a:r>
            <a:r>
              <a:rPr lang="en-US" sz="2800" dirty="0" smtClean="0">
                <a:solidFill>
                  <a:srgbClr val="002060"/>
                </a:solidFill>
              </a:rPr>
              <a:t>for rapid </a:t>
            </a:r>
            <a:r>
              <a:rPr lang="en-US" sz="2800" dirty="0">
                <a:solidFill>
                  <a:srgbClr val="002060"/>
                </a:solidFill>
              </a:rPr>
              <a:t>sequence induction has been </a:t>
            </a:r>
            <a:r>
              <a:rPr lang="en-US" sz="2800" dirty="0" smtClean="0">
                <a:solidFill>
                  <a:srgbClr val="002060"/>
                </a:solidFill>
              </a:rPr>
              <a:t>recommended, </a:t>
            </a:r>
            <a:r>
              <a:rPr lang="en-US" sz="2800" dirty="0">
                <a:solidFill>
                  <a:srgbClr val="002060"/>
                </a:solidFill>
              </a:rPr>
              <a:t>the </a:t>
            </a:r>
            <a:r>
              <a:rPr lang="en-US" sz="2800" dirty="0" smtClean="0">
                <a:solidFill>
                  <a:srgbClr val="002060"/>
                </a:solidFill>
              </a:rPr>
              <a:t>onset approximates </a:t>
            </a:r>
            <a:r>
              <a:rPr lang="en-US" sz="2800" dirty="0">
                <a:solidFill>
                  <a:srgbClr val="002060"/>
                </a:solidFill>
              </a:rPr>
              <a:t>90 seconds</a:t>
            </a:r>
            <a:endParaRPr lang="th-TH" sz="2800" dirty="0">
              <a:solidFill>
                <a:srgbClr val="002060"/>
              </a:solidFill>
            </a:endParaRPr>
          </a:p>
        </p:txBody>
      </p:sp>
    </p:spTree>
    <p:extLst>
      <p:ext uri="{BB962C8B-B14F-4D97-AF65-F5344CB8AC3E}">
        <p14:creationId xmlns:p14="http://schemas.microsoft.com/office/powerpoint/2010/main" val="2984097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Muscle relaxants</a:t>
            </a:r>
            <a:endParaRPr lang="th-TH" dirty="0"/>
          </a:p>
        </p:txBody>
      </p:sp>
      <p:sp>
        <p:nvSpPr>
          <p:cNvPr id="3" name="ตัวแทนเนื้อหา 2"/>
          <p:cNvSpPr>
            <a:spLocks noGrp="1"/>
          </p:cNvSpPr>
          <p:nvPr>
            <p:ph idx="1"/>
          </p:nvPr>
        </p:nvSpPr>
        <p:spPr/>
        <p:txBody>
          <a:bodyPr/>
          <a:lstStyle/>
          <a:p>
            <a:endParaRPr lang="th-TH"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5693086"/>
          </a:xfrm>
          <a:prstGeom prst="rect">
            <a:avLst/>
          </a:prstGeom>
          <a:noFill/>
          <a:ln w="9525">
            <a:solidFill>
              <a:schemeClr val="tx1"/>
            </a:solidFill>
            <a:miter lim="800000"/>
            <a:headEnd/>
            <a:tailEnd/>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35403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Anesthetic drugs</a:t>
            </a:r>
            <a:endParaRPr lang="th-TH" b="1" dirty="0"/>
          </a:p>
        </p:txBody>
      </p:sp>
      <p:sp>
        <p:nvSpPr>
          <p:cNvPr id="3" name="ตัวแทนเนื้อหา 2"/>
          <p:cNvSpPr>
            <a:spLocks noGrp="1"/>
          </p:cNvSpPr>
          <p:nvPr>
            <p:ph idx="1"/>
          </p:nvPr>
        </p:nvSpPr>
        <p:spPr/>
        <p:txBody>
          <a:bodyPr>
            <a:normAutofit/>
          </a:bodyPr>
          <a:lstStyle/>
          <a:p>
            <a:r>
              <a:rPr lang="en-US" sz="2800" dirty="0" smtClean="0">
                <a:solidFill>
                  <a:srgbClr val="002060"/>
                </a:solidFill>
              </a:rPr>
              <a:t>Volatile anesthetics</a:t>
            </a:r>
          </a:p>
          <a:p>
            <a:pPr lvl="1"/>
            <a:r>
              <a:rPr lang="en-US" sz="1800" dirty="0" smtClean="0">
                <a:solidFill>
                  <a:srgbClr val="002060"/>
                </a:solidFill>
              </a:rPr>
              <a:t>Choice </a:t>
            </a:r>
            <a:r>
              <a:rPr lang="en-US" sz="1800" dirty="0">
                <a:solidFill>
                  <a:srgbClr val="002060"/>
                </a:solidFill>
              </a:rPr>
              <a:t>of volatile </a:t>
            </a:r>
            <a:r>
              <a:rPr lang="en-US" sz="1800" dirty="0" smtClean="0">
                <a:solidFill>
                  <a:srgbClr val="002060"/>
                </a:solidFill>
              </a:rPr>
              <a:t>anesthetic does </a:t>
            </a:r>
            <a:r>
              <a:rPr lang="en-US" sz="1800" dirty="0">
                <a:solidFill>
                  <a:srgbClr val="002060"/>
                </a:solidFill>
              </a:rPr>
              <a:t>not appear to influence </a:t>
            </a:r>
            <a:r>
              <a:rPr lang="en-US" sz="1800" dirty="0" smtClean="0">
                <a:solidFill>
                  <a:srgbClr val="002060"/>
                </a:solidFill>
              </a:rPr>
              <a:t>outcome</a:t>
            </a:r>
          </a:p>
          <a:p>
            <a:r>
              <a:rPr lang="en-US" sz="2800" dirty="0" smtClean="0">
                <a:solidFill>
                  <a:srgbClr val="002060"/>
                </a:solidFill>
              </a:rPr>
              <a:t>IV anesthetics</a:t>
            </a:r>
          </a:p>
          <a:p>
            <a:pPr lvl="1"/>
            <a:r>
              <a:rPr lang="en-US" sz="1800" dirty="0">
                <a:solidFill>
                  <a:srgbClr val="002060"/>
                </a:solidFill>
              </a:rPr>
              <a:t>C</a:t>
            </a:r>
            <a:r>
              <a:rPr lang="en-US" sz="1800" dirty="0" smtClean="0">
                <a:solidFill>
                  <a:srgbClr val="002060"/>
                </a:solidFill>
              </a:rPr>
              <a:t>learance </a:t>
            </a:r>
            <a:r>
              <a:rPr lang="en-US" sz="1800" dirty="0">
                <a:solidFill>
                  <a:srgbClr val="002060"/>
                </a:solidFill>
              </a:rPr>
              <a:t>and volume of distribution </a:t>
            </a:r>
            <a:r>
              <a:rPr lang="en-US" sz="1800" dirty="0" smtClean="0">
                <a:solidFill>
                  <a:srgbClr val="002060"/>
                </a:solidFill>
              </a:rPr>
              <a:t>are increased during </a:t>
            </a:r>
            <a:r>
              <a:rPr lang="en-US" sz="1800" dirty="0">
                <a:solidFill>
                  <a:srgbClr val="002060"/>
                </a:solidFill>
              </a:rPr>
              <a:t>the </a:t>
            </a:r>
            <a:r>
              <a:rPr lang="en-US" sz="1800" dirty="0" err="1" smtClean="0">
                <a:solidFill>
                  <a:srgbClr val="002060"/>
                </a:solidFill>
              </a:rPr>
              <a:t>hyperdynamic</a:t>
            </a:r>
            <a:r>
              <a:rPr lang="en-US" sz="1800" dirty="0">
                <a:solidFill>
                  <a:srgbClr val="002060"/>
                </a:solidFill>
              </a:rPr>
              <a:t> </a:t>
            </a:r>
            <a:r>
              <a:rPr lang="en-US" sz="1800" dirty="0" smtClean="0">
                <a:solidFill>
                  <a:srgbClr val="002060"/>
                </a:solidFill>
              </a:rPr>
              <a:t>phase,</a:t>
            </a:r>
          </a:p>
          <a:p>
            <a:pPr lvl="1"/>
            <a:r>
              <a:rPr lang="en-US" sz="1800" dirty="0">
                <a:solidFill>
                  <a:srgbClr val="002060"/>
                </a:solidFill>
              </a:rPr>
              <a:t>D</a:t>
            </a:r>
            <a:r>
              <a:rPr lang="en-US" sz="1800" dirty="0" smtClean="0">
                <a:solidFill>
                  <a:srgbClr val="002060"/>
                </a:solidFill>
              </a:rPr>
              <a:t>ecreased </a:t>
            </a:r>
            <a:r>
              <a:rPr lang="en-US" sz="1800" dirty="0">
                <a:solidFill>
                  <a:srgbClr val="002060"/>
                </a:solidFill>
              </a:rPr>
              <a:t>hypnotic effect</a:t>
            </a:r>
            <a:endParaRPr lang="th-TH" sz="1800" dirty="0">
              <a:solidFill>
                <a:srgbClr val="002060"/>
              </a:solidFill>
            </a:endParaRPr>
          </a:p>
        </p:txBody>
      </p:sp>
    </p:spTree>
    <p:extLst>
      <p:ext uri="{BB962C8B-B14F-4D97-AF65-F5344CB8AC3E}">
        <p14:creationId xmlns:p14="http://schemas.microsoft.com/office/powerpoint/2010/main" val="39154386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Opioids</a:t>
            </a:r>
            <a:r>
              <a:rPr lang="en-US" dirty="0" smtClean="0"/>
              <a:t> </a:t>
            </a:r>
            <a:endParaRPr lang="th-TH"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Opioid requirements are </a:t>
            </a:r>
            <a:r>
              <a:rPr lang="en-US" sz="2800" dirty="0" smtClean="0">
                <a:solidFill>
                  <a:srgbClr val="002060"/>
                </a:solidFill>
              </a:rPr>
              <a:t>increased</a:t>
            </a:r>
          </a:p>
          <a:p>
            <a:r>
              <a:rPr lang="en-US" sz="2800" dirty="0">
                <a:solidFill>
                  <a:srgbClr val="002060"/>
                </a:solidFill>
              </a:rPr>
              <a:t>Opioid </a:t>
            </a:r>
            <a:r>
              <a:rPr lang="en-US" sz="2800" dirty="0" smtClean="0">
                <a:solidFill>
                  <a:srgbClr val="002060"/>
                </a:solidFill>
              </a:rPr>
              <a:t>tolerance</a:t>
            </a:r>
          </a:p>
          <a:p>
            <a:r>
              <a:rPr lang="en-US" sz="2800" dirty="0" smtClean="0">
                <a:solidFill>
                  <a:srgbClr val="002060"/>
                </a:solidFill>
              </a:rPr>
              <a:t>Infusions </a:t>
            </a:r>
            <a:r>
              <a:rPr lang="en-US" sz="2800" dirty="0">
                <a:solidFill>
                  <a:srgbClr val="002060"/>
                </a:solidFill>
              </a:rPr>
              <a:t>of sedatives and </a:t>
            </a:r>
            <a:r>
              <a:rPr lang="en-US" sz="2800" dirty="0" smtClean="0">
                <a:solidFill>
                  <a:srgbClr val="002060"/>
                </a:solidFill>
              </a:rPr>
              <a:t>narcotics should </a:t>
            </a:r>
            <a:r>
              <a:rPr lang="en-US" sz="2800" dirty="0">
                <a:solidFill>
                  <a:srgbClr val="002060"/>
                </a:solidFill>
              </a:rPr>
              <a:t>be </a:t>
            </a:r>
            <a:r>
              <a:rPr lang="en-US" sz="2800" dirty="0" smtClean="0">
                <a:solidFill>
                  <a:srgbClr val="002060"/>
                </a:solidFill>
              </a:rPr>
              <a:t>continued and </a:t>
            </a:r>
            <a:r>
              <a:rPr lang="en-US" sz="2800" dirty="0">
                <a:solidFill>
                  <a:srgbClr val="002060"/>
                </a:solidFill>
              </a:rPr>
              <a:t>not </a:t>
            </a:r>
            <a:r>
              <a:rPr lang="en-US" sz="2800" dirty="0" smtClean="0">
                <a:solidFill>
                  <a:srgbClr val="002060"/>
                </a:solidFill>
              </a:rPr>
              <a:t>stopped in OR</a:t>
            </a:r>
          </a:p>
          <a:p>
            <a:pPr lvl="1"/>
            <a:r>
              <a:rPr lang="en-US" sz="1800" dirty="0" smtClean="0">
                <a:solidFill>
                  <a:srgbClr val="002060"/>
                </a:solidFill>
              </a:rPr>
              <a:t>maintained to reach </a:t>
            </a:r>
            <a:r>
              <a:rPr lang="en-US" sz="1800" dirty="0">
                <a:solidFill>
                  <a:srgbClr val="002060"/>
                </a:solidFill>
              </a:rPr>
              <a:t>a steady state of </a:t>
            </a:r>
            <a:r>
              <a:rPr lang="en-US" sz="1800" dirty="0" smtClean="0">
                <a:solidFill>
                  <a:srgbClr val="002060"/>
                </a:solidFill>
              </a:rPr>
              <a:t>effect</a:t>
            </a:r>
            <a:endParaRPr lang="th-TH" sz="1800" dirty="0">
              <a:solidFill>
                <a:srgbClr val="002060"/>
              </a:solidFill>
            </a:endParaRPr>
          </a:p>
        </p:txBody>
      </p:sp>
    </p:spTree>
    <p:extLst>
      <p:ext uri="{BB962C8B-B14F-4D97-AF65-F5344CB8AC3E}">
        <p14:creationId xmlns:p14="http://schemas.microsoft.com/office/powerpoint/2010/main" val="2549885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idx="1"/>
          </p:nvPr>
        </p:nvSpPr>
        <p:spPr/>
        <p:txBody>
          <a:bodyPr/>
          <a:lstStyle/>
          <a:p>
            <a:endParaRPr lang="th-TH"/>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3999" cy="4938277"/>
          </a:xfrm>
          <a:prstGeom prst="rect">
            <a:avLst/>
          </a:prstGeom>
          <a:noFill/>
          <a:ln w="9525">
            <a:solidFill>
              <a:schemeClr val="tx1"/>
            </a:solidFill>
            <a:miter lim="800000"/>
            <a:headEnd/>
            <a:tailEnd/>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044743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Opioids</a:t>
            </a:r>
            <a:endParaRPr lang="th-TH"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C</a:t>
            </a:r>
            <a:r>
              <a:rPr lang="en-US" sz="2800" dirty="0" smtClean="0">
                <a:solidFill>
                  <a:srgbClr val="002060"/>
                </a:solidFill>
              </a:rPr>
              <a:t>hanges </a:t>
            </a:r>
            <a:r>
              <a:rPr lang="en-US" sz="2800" dirty="0">
                <a:solidFill>
                  <a:srgbClr val="002060"/>
                </a:solidFill>
              </a:rPr>
              <a:t>in the spinal cord </a:t>
            </a:r>
            <a:r>
              <a:rPr lang="en-US" sz="2800" dirty="0" smtClean="0">
                <a:solidFill>
                  <a:srgbClr val="002060"/>
                </a:solidFill>
              </a:rPr>
              <a:t>receptors</a:t>
            </a:r>
            <a:endParaRPr lang="en-US" sz="2800" dirty="0">
              <a:solidFill>
                <a:srgbClr val="002060"/>
              </a:solidFill>
            </a:endParaRPr>
          </a:p>
          <a:p>
            <a:pPr lvl="1"/>
            <a:r>
              <a:rPr lang="en-US" sz="1800" dirty="0">
                <a:solidFill>
                  <a:srgbClr val="002060"/>
                </a:solidFill>
              </a:rPr>
              <a:t>D</a:t>
            </a:r>
            <a:r>
              <a:rPr lang="en-US" sz="1800" dirty="0" smtClean="0">
                <a:solidFill>
                  <a:srgbClr val="002060"/>
                </a:solidFill>
              </a:rPr>
              <a:t>own-regulation </a:t>
            </a:r>
            <a:r>
              <a:rPr lang="en-US" sz="1800" dirty="0">
                <a:solidFill>
                  <a:srgbClr val="002060"/>
                </a:solidFill>
              </a:rPr>
              <a:t>of μ-opioid </a:t>
            </a:r>
            <a:r>
              <a:rPr lang="en-US" sz="1800" dirty="0" smtClean="0">
                <a:solidFill>
                  <a:srgbClr val="002060"/>
                </a:solidFill>
              </a:rPr>
              <a:t>receptors</a:t>
            </a:r>
          </a:p>
          <a:p>
            <a:pPr lvl="1"/>
            <a:r>
              <a:rPr lang="en-US" sz="1800" dirty="0">
                <a:solidFill>
                  <a:srgbClr val="002060"/>
                </a:solidFill>
              </a:rPr>
              <a:t>U</a:t>
            </a:r>
            <a:r>
              <a:rPr lang="en-US" sz="1800" dirty="0" smtClean="0">
                <a:solidFill>
                  <a:srgbClr val="002060"/>
                </a:solidFill>
              </a:rPr>
              <a:t>p-regulation </a:t>
            </a:r>
            <a:r>
              <a:rPr lang="en-US" sz="1800" dirty="0" smtClean="0">
                <a:solidFill>
                  <a:srgbClr val="002060"/>
                </a:solidFill>
              </a:rPr>
              <a:t>of protein </a:t>
            </a:r>
            <a:r>
              <a:rPr lang="en-US" sz="1800" dirty="0">
                <a:solidFill>
                  <a:srgbClr val="002060"/>
                </a:solidFill>
              </a:rPr>
              <a:t>kinase C-γ and </a:t>
            </a:r>
            <a:r>
              <a:rPr lang="en-US" sz="1800" i="1" dirty="0">
                <a:solidFill>
                  <a:srgbClr val="002060"/>
                </a:solidFill>
              </a:rPr>
              <a:t>N</a:t>
            </a:r>
            <a:r>
              <a:rPr lang="en-US" sz="1800" dirty="0">
                <a:solidFill>
                  <a:srgbClr val="002060"/>
                </a:solidFill>
              </a:rPr>
              <a:t>-methyl-d-aspartate </a:t>
            </a:r>
            <a:r>
              <a:rPr lang="en-US" sz="1800" dirty="0" smtClean="0">
                <a:solidFill>
                  <a:srgbClr val="002060"/>
                </a:solidFill>
              </a:rPr>
              <a:t>receptors</a:t>
            </a:r>
          </a:p>
          <a:p>
            <a:r>
              <a:rPr lang="en-US" sz="2800" dirty="0">
                <a:solidFill>
                  <a:srgbClr val="002060"/>
                </a:solidFill>
              </a:rPr>
              <a:t>Clonidine, </a:t>
            </a:r>
            <a:r>
              <a:rPr lang="en-US" sz="2800" dirty="0" err="1" smtClean="0">
                <a:solidFill>
                  <a:srgbClr val="002060"/>
                </a:solidFill>
              </a:rPr>
              <a:t>dexmedetomidine</a:t>
            </a:r>
            <a:r>
              <a:rPr lang="en-US" sz="2800" dirty="0" smtClean="0">
                <a:solidFill>
                  <a:srgbClr val="002060"/>
                </a:solidFill>
              </a:rPr>
              <a:t>, ketamine</a:t>
            </a:r>
            <a:r>
              <a:rPr lang="en-US" sz="2800" dirty="0">
                <a:solidFill>
                  <a:srgbClr val="002060"/>
                </a:solidFill>
              </a:rPr>
              <a:t>, and methadone </a:t>
            </a:r>
          </a:p>
          <a:p>
            <a:pPr lvl="1"/>
            <a:r>
              <a:rPr lang="en-US" sz="1800" dirty="0">
                <a:solidFill>
                  <a:srgbClr val="002060"/>
                </a:solidFill>
              </a:rPr>
              <a:t>E</a:t>
            </a:r>
            <a:r>
              <a:rPr lang="en-US" sz="1800" dirty="0" smtClean="0">
                <a:solidFill>
                  <a:srgbClr val="002060"/>
                </a:solidFill>
              </a:rPr>
              <a:t>ffective </a:t>
            </a:r>
            <a:r>
              <a:rPr lang="en-US" sz="1800" dirty="0">
                <a:solidFill>
                  <a:srgbClr val="002060"/>
                </a:solidFill>
              </a:rPr>
              <a:t>in the treatment of pain for </a:t>
            </a:r>
            <a:r>
              <a:rPr lang="en-US" sz="1800" dirty="0" smtClean="0">
                <a:solidFill>
                  <a:srgbClr val="002060"/>
                </a:solidFill>
              </a:rPr>
              <a:t>who </a:t>
            </a:r>
            <a:r>
              <a:rPr lang="en-US" sz="1800" dirty="0">
                <a:solidFill>
                  <a:srgbClr val="002060"/>
                </a:solidFill>
              </a:rPr>
              <a:t>develop extreme tolerance to morphine</a:t>
            </a:r>
            <a:endParaRPr lang="th-TH" sz="1800" dirty="0">
              <a:solidFill>
                <a:srgbClr val="002060"/>
              </a:solidFill>
            </a:endParaRPr>
          </a:p>
        </p:txBody>
      </p:sp>
    </p:spTree>
    <p:extLst>
      <p:ext uri="{BB962C8B-B14F-4D97-AF65-F5344CB8AC3E}">
        <p14:creationId xmlns:p14="http://schemas.microsoft.com/office/powerpoint/2010/main" val="2692022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Ketamine</a:t>
            </a:r>
            <a:r>
              <a:rPr lang="en-US" dirty="0" smtClean="0"/>
              <a:t> </a:t>
            </a:r>
            <a:endParaRPr lang="th-TH" dirty="0"/>
          </a:p>
        </p:txBody>
      </p:sp>
      <p:sp>
        <p:nvSpPr>
          <p:cNvPr id="3" name="ตัวแทนเนื้อหา 2"/>
          <p:cNvSpPr>
            <a:spLocks noGrp="1"/>
          </p:cNvSpPr>
          <p:nvPr>
            <p:ph idx="1"/>
          </p:nvPr>
        </p:nvSpPr>
        <p:spPr/>
        <p:txBody>
          <a:bodyPr>
            <a:normAutofit/>
          </a:bodyPr>
          <a:lstStyle/>
          <a:p>
            <a:r>
              <a:rPr lang="en-US" sz="2800" dirty="0" smtClean="0">
                <a:solidFill>
                  <a:srgbClr val="002060"/>
                </a:solidFill>
              </a:rPr>
              <a:t>Benefit</a:t>
            </a:r>
          </a:p>
          <a:p>
            <a:pPr lvl="1"/>
            <a:r>
              <a:rPr lang="en-US" sz="1800" dirty="0" smtClean="0">
                <a:solidFill>
                  <a:srgbClr val="002060"/>
                </a:solidFill>
              </a:rPr>
              <a:t>H</a:t>
            </a:r>
            <a:r>
              <a:rPr lang="en-US" sz="1800" dirty="0" smtClean="0">
                <a:solidFill>
                  <a:srgbClr val="002060"/>
                </a:solidFill>
              </a:rPr>
              <a:t>emodynamic stability</a:t>
            </a:r>
          </a:p>
          <a:p>
            <a:pPr lvl="1"/>
            <a:r>
              <a:rPr lang="en-US" sz="1800" dirty="0" smtClean="0">
                <a:solidFill>
                  <a:srgbClr val="002060"/>
                </a:solidFill>
              </a:rPr>
              <a:t>preserving </a:t>
            </a:r>
            <a:r>
              <a:rPr lang="en-US" sz="1800" dirty="0" smtClean="0">
                <a:solidFill>
                  <a:srgbClr val="002060"/>
                </a:solidFill>
              </a:rPr>
              <a:t>airway </a:t>
            </a:r>
            <a:r>
              <a:rPr lang="en-US" sz="1800" dirty="0">
                <a:solidFill>
                  <a:srgbClr val="002060"/>
                </a:solidFill>
              </a:rPr>
              <a:t>patency </a:t>
            </a:r>
            <a:endParaRPr lang="en-US" sz="1800" dirty="0" smtClean="0">
              <a:solidFill>
                <a:srgbClr val="002060"/>
              </a:solidFill>
            </a:endParaRPr>
          </a:p>
          <a:p>
            <a:pPr lvl="1"/>
            <a:r>
              <a:rPr lang="en-US" sz="1800" dirty="0" smtClean="0">
                <a:solidFill>
                  <a:srgbClr val="002060"/>
                </a:solidFill>
              </a:rPr>
              <a:t>decreasing </a:t>
            </a:r>
            <a:r>
              <a:rPr lang="en-US" sz="1800" dirty="0">
                <a:solidFill>
                  <a:srgbClr val="002060"/>
                </a:solidFill>
              </a:rPr>
              <a:t>airway resistance</a:t>
            </a:r>
            <a:endParaRPr lang="en-US" sz="1800" dirty="0" smtClean="0">
              <a:solidFill>
                <a:srgbClr val="002060"/>
              </a:solidFill>
            </a:endParaRPr>
          </a:p>
          <a:p>
            <a:r>
              <a:rPr lang="en-US" sz="2800" dirty="0" smtClean="0">
                <a:solidFill>
                  <a:srgbClr val="002060"/>
                </a:solidFill>
              </a:rPr>
              <a:t>Agent </a:t>
            </a:r>
            <a:r>
              <a:rPr lang="en-US" sz="2800" dirty="0">
                <a:solidFill>
                  <a:srgbClr val="002060"/>
                </a:solidFill>
              </a:rPr>
              <a:t>of choice if </a:t>
            </a:r>
            <a:r>
              <a:rPr lang="en-US" sz="2800" dirty="0" smtClean="0">
                <a:solidFill>
                  <a:srgbClr val="002060"/>
                </a:solidFill>
              </a:rPr>
              <a:t>one wishes </a:t>
            </a:r>
            <a:r>
              <a:rPr lang="en-US" sz="2800" dirty="0">
                <a:solidFill>
                  <a:srgbClr val="002060"/>
                </a:solidFill>
              </a:rPr>
              <a:t>to avoid manipulation of the </a:t>
            </a:r>
            <a:r>
              <a:rPr lang="en-US" sz="2800" dirty="0" smtClean="0">
                <a:solidFill>
                  <a:srgbClr val="002060"/>
                </a:solidFill>
              </a:rPr>
              <a:t>airway</a:t>
            </a:r>
          </a:p>
          <a:p>
            <a:r>
              <a:rPr lang="en-US" sz="2800" dirty="0">
                <a:solidFill>
                  <a:srgbClr val="002060"/>
                </a:solidFill>
              </a:rPr>
              <a:t>T</a:t>
            </a:r>
            <a:r>
              <a:rPr lang="en-US" sz="2800" dirty="0" smtClean="0">
                <a:solidFill>
                  <a:srgbClr val="002060"/>
                </a:solidFill>
              </a:rPr>
              <a:t>reat </a:t>
            </a:r>
            <a:r>
              <a:rPr lang="en-US" sz="2800" dirty="0">
                <a:solidFill>
                  <a:srgbClr val="002060"/>
                </a:solidFill>
              </a:rPr>
              <a:t>burn- and opioid-induced tolerance to </a:t>
            </a:r>
            <a:r>
              <a:rPr lang="en-US" sz="2800" dirty="0" smtClean="0">
                <a:solidFill>
                  <a:srgbClr val="002060"/>
                </a:solidFill>
              </a:rPr>
              <a:t>narcotics</a:t>
            </a:r>
          </a:p>
          <a:p>
            <a:endParaRPr lang="th-TH" dirty="0"/>
          </a:p>
        </p:txBody>
      </p:sp>
    </p:spTree>
    <p:extLst>
      <p:ext uri="{BB962C8B-B14F-4D97-AF65-F5344CB8AC3E}">
        <p14:creationId xmlns:p14="http://schemas.microsoft.com/office/powerpoint/2010/main" val="28011062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Regional anesthesia</a:t>
            </a:r>
            <a:endParaRPr lang="th-TH" b="1" dirty="0"/>
          </a:p>
        </p:txBody>
      </p:sp>
      <p:sp>
        <p:nvSpPr>
          <p:cNvPr id="3" name="ตัวแทนเนื้อหา 2"/>
          <p:cNvSpPr>
            <a:spLocks noGrp="1"/>
          </p:cNvSpPr>
          <p:nvPr>
            <p:ph idx="1"/>
          </p:nvPr>
        </p:nvSpPr>
        <p:spPr/>
        <p:txBody>
          <a:bodyPr>
            <a:normAutofit/>
          </a:bodyPr>
          <a:lstStyle/>
          <a:p>
            <a:r>
              <a:rPr lang="en-US" sz="2800" dirty="0" smtClean="0">
                <a:solidFill>
                  <a:srgbClr val="002060"/>
                </a:solidFill>
              </a:rPr>
              <a:t>Potential benefit</a:t>
            </a:r>
          </a:p>
          <a:p>
            <a:pPr lvl="1"/>
            <a:r>
              <a:rPr lang="en-US" sz="1800" dirty="0" smtClean="0">
                <a:solidFill>
                  <a:srgbClr val="002060"/>
                </a:solidFill>
              </a:rPr>
              <a:t>Intraoperative anesthesia</a:t>
            </a:r>
          </a:p>
          <a:p>
            <a:pPr lvl="1"/>
            <a:r>
              <a:rPr lang="en-US" sz="1800" dirty="0" smtClean="0">
                <a:solidFill>
                  <a:srgbClr val="002060"/>
                </a:solidFill>
              </a:rPr>
              <a:t>Postoperative analgesia</a:t>
            </a:r>
          </a:p>
          <a:p>
            <a:pPr lvl="1"/>
            <a:r>
              <a:rPr lang="en-US" sz="1800" dirty="0" smtClean="0">
                <a:solidFill>
                  <a:srgbClr val="002060"/>
                </a:solidFill>
              </a:rPr>
              <a:t>Facilitating rehabilitation</a:t>
            </a:r>
            <a:endParaRPr lang="en-US" sz="1800" dirty="0">
              <a:solidFill>
                <a:srgbClr val="002060"/>
              </a:solidFill>
            </a:endParaRPr>
          </a:p>
          <a:p>
            <a:r>
              <a:rPr lang="en-US" sz="2800" dirty="0" smtClean="0">
                <a:solidFill>
                  <a:srgbClr val="002060"/>
                </a:solidFill>
              </a:rPr>
              <a:t>Split-thickness skin donor site pain</a:t>
            </a:r>
          </a:p>
          <a:p>
            <a:pPr lvl="1"/>
            <a:r>
              <a:rPr lang="en-US" sz="1800" dirty="0" smtClean="0">
                <a:solidFill>
                  <a:srgbClr val="002060"/>
                </a:solidFill>
              </a:rPr>
              <a:t>LA injected into donor site before </a:t>
            </a:r>
            <a:r>
              <a:rPr lang="en-US" sz="1800" dirty="0" err="1" smtClean="0">
                <a:solidFill>
                  <a:srgbClr val="002060"/>
                </a:solidFill>
              </a:rPr>
              <a:t>havesting</a:t>
            </a:r>
            <a:endParaRPr lang="en-US" sz="1800" dirty="0" smtClean="0">
              <a:solidFill>
                <a:srgbClr val="002060"/>
              </a:solidFill>
            </a:endParaRPr>
          </a:p>
          <a:p>
            <a:pPr lvl="1"/>
            <a:r>
              <a:rPr lang="en-US" sz="1800" dirty="0" smtClean="0">
                <a:solidFill>
                  <a:srgbClr val="002060"/>
                </a:solidFill>
              </a:rPr>
              <a:t>Subcutaneous catheter infusion</a:t>
            </a:r>
          </a:p>
          <a:p>
            <a:pPr lvl="1"/>
            <a:r>
              <a:rPr lang="en-US" sz="1800" dirty="0" err="1" smtClean="0">
                <a:solidFill>
                  <a:srgbClr val="002060"/>
                </a:solidFill>
              </a:rPr>
              <a:t>Truncal</a:t>
            </a:r>
            <a:r>
              <a:rPr lang="en-US" sz="1800" dirty="0" smtClean="0">
                <a:solidFill>
                  <a:srgbClr val="002060"/>
                </a:solidFill>
              </a:rPr>
              <a:t> block (paravertebral and TAP block)</a:t>
            </a:r>
          </a:p>
          <a:p>
            <a:pPr lvl="1"/>
            <a:r>
              <a:rPr lang="en-US" sz="1800" dirty="0" smtClean="0">
                <a:solidFill>
                  <a:srgbClr val="002060"/>
                </a:solidFill>
              </a:rPr>
              <a:t>Peripheral nerve block (femoral nerve block)</a:t>
            </a:r>
          </a:p>
          <a:p>
            <a:pPr lvl="1"/>
            <a:r>
              <a:rPr lang="en-US" sz="1800" dirty="0">
                <a:solidFill>
                  <a:srgbClr val="002060"/>
                </a:solidFill>
              </a:rPr>
              <a:t>C</a:t>
            </a:r>
            <a:r>
              <a:rPr lang="en-US" sz="1800" dirty="0" smtClean="0">
                <a:solidFill>
                  <a:srgbClr val="002060"/>
                </a:solidFill>
              </a:rPr>
              <a:t>entral </a:t>
            </a:r>
            <a:r>
              <a:rPr lang="en-US" sz="1800" dirty="0" err="1" smtClean="0">
                <a:solidFill>
                  <a:srgbClr val="002060"/>
                </a:solidFill>
              </a:rPr>
              <a:t>neuraxial</a:t>
            </a:r>
            <a:r>
              <a:rPr lang="en-US" sz="1800" dirty="0" smtClean="0">
                <a:solidFill>
                  <a:srgbClr val="002060"/>
                </a:solidFill>
              </a:rPr>
              <a:t> blocks</a:t>
            </a:r>
            <a:endParaRPr lang="en-US" sz="1800" dirty="0">
              <a:solidFill>
                <a:srgbClr val="002060"/>
              </a:solidFill>
            </a:endParaRPr>
          </a:p>
          <a:p>
            <a:endParaRPr lang="th-TH" dirty="0"/>
          </a:p>
        </p:txBody>
      </p:sp>
    </p:spTree>
    <p:extLst>
      <p:ext uri="{BB962C8B-B14F-4D97-AF65-F5344CB8AC3E}">
        <p14:creationId xmlns:p14="http://schemas.microsoft.com/office/powerpoint/2010/main" val="14203768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r>
              <a:rPr lang="en-US" b="1" dirty="0" smtClean="0"/>
              <a:t>Metabolic and nutritional management</a:t>
            </a:r>
            <a:endParaRPr lang="th-TH"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Continuous enteral or parenteral </a:t>
            </a:r>
            <a:r>
              <a:rPr lang="en-US" sz="2800" dirty="0" smtClean="0">
                <a:solidFill>
                  <a:srgbClr val="002060"/>
                </a:solidFill>
              </a:rPr>
              <a:t>nutrition</a:t>
            </a:r>
          </a:p>
          <a:p>
            <a:r>
              <a:rPr lang="en-US" sz="2800" dirty="0" smtClean="0">
                <a:solidFill>
                  <a:srgbClr val="002060"/>
                </a:solidFill>
              </a:rPr>
              <a:t>Difficult </a:t>
            </a:r>
            <a:r>
              <a:rPr lang="en-US" sz="2800" dirty="0">
                <a:solidFill>
                  <a:srgbClr val="002060"/>
                </a:solidFill>
              </a:rPr>
              <a:t>to meet the high caloric requirements</a:t>
            </a:r>
          </a:p>
          <a:p>
            <a:pPr lvl="1"/>
            <a:r>
              <a:rPr lang="en-US" sz="1800" dirty="0" smtClean="0">
                <a:solidFill>
                  <a:srgbClr val="002060"/>
                </a:solidFill>
              </a:rPr>
              <a:t>Multiple </a:t>
            </a:r>
            <a:r>
              <a:rPr lang="en-US" sz="1800" dirty="0" smtClean="0">
                <a:solidFill>
                  <a:srgbClr val="002060"/>
                </a:solidFill>
              </a:rPr>
              <a:t>surgical </a:t>
            </a:r>
            <a:r>
              <a:rPr lang="en-US" sz="1800" dirty="0" smtClean="0">
                <a:solidFill>
                  <a:srgbClr val="002060"/>
                </a:solidFill>
              </a:rPr>
              <a:t>procedures</a:t>
            </a:r>
          </a:p>
          <a:p>
            <a:pPr lvl="1"/>
            <a:r>
              <a:rPr lang="en-US" sz="1800" dirty="0" smtClean="0">
                <a:solidFill>
                  <a:srgbClr val="002060"/>
                </a:solidFill>
              </a:rPr>
              <a:t>Periods </a:t>
            </a:r>
            <a:r>
              <a:rPr lang="en-US" sz="1800" dirty="0">
                <a:solidFill>
                  <a:srgbClr val="002060"/>
                </a:solidFill>
              </a:rPr>
              <a:t>of 8-hour fasting </a:t>
            </a:r>
            <a:r>
              <a:rPr lang="en-US" sz="1800" dirty="0" smtClean="0">
                <a:solidFill>
                  <a:srgbClr val="002060"/>
                </a:solidFill>
              </a:rPr>
              <a:t>before surgery </a:t>
            </a:r>
            <a:r>
              <a:rPr lang="en-US" sz="1800" dirty="0">
                <a:solidFill>
                  <a:srgbClr val="002060"/>
                </a:solidFill>
              </a:rPr>
              <a:t>make it </a:t>
            </a:r>
            <a:endParaRPr lang="en-US" sz="1800" dirty="0" smtClean="0">
              <a:solidFill>
                <a:srgbClr val="002060"/>
              </a:solidFill>
            </a:endParaRPr>
          </a:p>
          <a:p>
            <a:r>
              <a:rPr lang="en-US" sz="2800" dirty="0" smtClean="0">
                <a:solidFill>
                  <a:srgbClr val="002060"/>
                </a:solidFill>
              </a:rPr>
              <a:t>Enteral </a:t>
            </a:r>
            <a:r>
              <a:rPr lang="en-US" sz="2800" dirty="0">
                <a:solidFill>
                  <a:srgbClr val="002060"/>
                </a:solidFill>
              </a:rPr>
              <a:t>feeding during surgery beyond the </a:t>
            </a:r>
            <a:r>
              <a:rPr lang="en-US" sz="2800" dirty="0" smtClean="0">
                <a:solidFill>
                  <a:srgbClr val="002060"/>
                </a:solidFill>
              </a:rPr>
              <a:t>pylorus has </a:t>
            </a:r>
            <a:r>
              <a:rPr lang="en-US" sz="2800" dirty="0">
                <a:solidFill>
                  <a:srgbClr val="002060"/>
                </a:solidFill>
              </a:rPr>
              <a:t>been </a:t>
            </a:r>
            <a:r>
              <a:rPr lang="en-US" sz="2800" dirty="0" smtClean="0">
                <a:solidFill>
                  <a:srgbClr val="002060"/>
                </a:solidFill>
              </a:rPr>
              <a:t>successful</a:t>
            </a:r>
          </a:p>
          <a:p>
            <a:pPr lvl="1"/>
            <a:r>
              <a:rPr lang="en-US" sz="1800" dirty="0">
                <a:solidFill>
                  <a:srgbClr val="002060"/>
                </a:solidFill>
              </a:rPr>
              <a:t>P</a:t>
            </a:r>
            <a:r>
              <a:rPr lang="en-US" sz="1800" dirty="0" smtClean="0">
                <a:solidFill>
                  <a:srgbClr val="002060"/>
                </a:solidFill>
              </a:rPr>
              <a:t>rovided </a:t>
            </a:r>
            <a:r>
              <a:rPr lang="en-US" sz="1800" dirty="0">
                <a:solidFill>
                  <a:srgbClr val="002060"/>
                </a:solidFill>
              </a:rPr>
              <a:t>the airway was </a:t>
            </a:r>
            <a:r>
              <a:rPr lang="en-US" sz="1800" dirty="0" smtClean="0">
                <a:solidFill>
                  <a:srgbClr val="002060"/>
                </a:solidFill>
              </a:rPr>
              <a:t>secured </a:t>
            </a:r>
            <a:r>
              <a:rPr lang="en-US" sz="1800" i="1" dirty="0" smtClean="0">
                <a:solidFill>
                  <a:srgbClr val="002060"/>
                </a:solidFill>
              </a:rPr>
              <a:t>via </a:t>
            </a:r>
            <a:r>
              <a:rPr lang="en-US" sz="1800" dirty="0">
                <a:solidFill>
                  <a:srgbClr val="002060"/>
                </a:solidFill>
              </a:rPr>
              <a:t>a cuffed ETT or tracheostomy</a:t>
            </a:r>
            <a:endParaRPr lang="th-TH" sz="1800" dirty="0">
              <a:solidFill>
                <a:srgbClr val="002060"/>
              </a:solidFill>
            </a:endParaRPr>
          </a:p>
        </p:txBody>
      </p:sp>
    </p:spTree>
    <p:extLst>
      <p:ext uri="{BB962C8B-B14F-4D97-AF65-F5344CB8AC3E}">
        <p14:creationId xmlns:p14="http://schemas.microsoft.com/office/powerpoint/2010/main" val="1114723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idx="1"/>
          </p:nvPr>
        </p:nvSpPr>
        <p:spPr/>
        <p:txBody>
          <a:bodyPr/>
          <a:lstStyle/>
          <a:p>
            <a:endParaRPr lang="th-TH"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6160706"/>
          </a:xfrm>
          <a:prstGeom prst="rect">
            <a:avLst/>
          </a:prstGeom>
          <a:noFill/>
          <a:ln w="9525">
            <a:solidFill>
              <a:schemeClr val="tx1"/>
            </a:solidFill>
            <a:miter lim="800000"/>
            <a:headEnd/>
            <a:tailEnd/>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013576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r>
              <a:rPr lang="en-US" b="1" dirty="0" smtClean="0"/>
              <a:t>Blood loss during burn wound excision</a:t>
            </a:r>
            <a:endParaRPr lang="th-TH" b="1"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D</a:t>
            </a:r>
            <a:r>
              <a:rPr lang="en-US" sz="2800" dirty="0" smtClean="0">
                <a:solidFill>
                  <a:srgbClr val="002060"/>
                </a:solidFill>
              </a:rPr>
              <a:t>ifficult </a:t>
            </a:r>
            <a:r>
              <a:rPr lang="en-US" sz="2800" dirty="0">
                <a:solidFill>
                  <a:srgbClr val="002060"/>
                </a:solidFill>
              </a:rPr>
              <a:t>to estimate blood loss during </a:t>
            </a:r>
            <a:r>
              <a:rPr lang="en-US" sz="2800" dirty="0" smtClean="0">
                <a:solidFill>
                  <a:srgbClr val="002060"/>
                </a:solidFill>
              </a:rPr>
              <a:t>excision</a:t>
            </a:r>
            <a:endParaRPr lang="en-US" sz="2800" dirty="0" smtClean="0">
              <a:solidFill>
                <a:srgbClr val="002060"/>
              </a:solidFill>
            </a:endParaRPr>
          </a:p>
          <a:p>
            <a:r>
              <a:rPr lang="en-US" sz="2800" dirty="0" smtClean="0">
                <a:solidFill>
                  <a:srgbClr val="002060"/>
                </a:solidFill>
              </a:rPr>
              <a:t>Attention </a:t>
            </a:r>
            <a:r>
              <a:rPr lang="en-US" sz="2800" dirty="0">
                <a:solidFill>
                  <a:srgbClr val="002060"/>
                </a:solidFill>
              </a:rPr>
              <a:t>to several physiological variables is </a:t>
            </a:r>
            <a:r>
              <a:rPr lang="en-US" sz="2800" dirty="0" smtClean="0">
                <a:solidFill>
                  <a:srgbClr val="002060"/>
                </a:solidFill>
              </a:rPr>
              <a:t>necessary </a:t>
            </a:r>
            <a:endParaRPr lang="en-US" sz="2800" dirty="0" smtClean="0">
              <a:solidFill>
                <a:srgbClr val="002060"/>
              </a:solidFill>
            </a:endParaRPr>
          </a:p>
          <a:p>
            <a:r>
              <a:rPr lang="en-US" sz="2800" dirty="0" smtClean="0">
                <a:solidFill>
                  <a:srgbClr val="002060"/>
                </a:solidFill>
              </a:rPr>
              <a:t>Estimates </a:t>
            </a:r>
            <a:r>
              <a:rPr lang="en-US" sz="2800" dirty="0">
                <a:solidFill>
                  <a:srgbClr val="002060"/>
                </a:solidFill>
              </a:rPr>
              <a:t>of </a:t>
            </a:r>
            <a:r>
              <a:rPr lang="en-US" sz="2800" dirty="0" smtClean="0">
                <a:solidFill>
                  <a:srgbClr val="002060"/>
                </a:solidFill>
              </a:rPr>
              <a:t>blood </a:t>
            </a:r>
            <a:r>
              <a:rPr lang="en-US" sz="2800" dirty="0">
                <a:solidFill>
                  <a:srgbClr val="002060"/>
                </a:solidFill>
              </a:rPr>
              <a:t>loss during burn </a:t>
            </a:r>
            <a:r>
              <a:rPr lang="en-US" sz="2800" dirty="0" smtClean="0">
                <a:solidFill>
                  <a:srgbClr val="002060"/>
                </a:solidFill>
              </a:rPr>
              <a:t>excision </a:t>
            </a:r>
            <a:endParaRPr lang="en-US" sz="2800" dirty="0">
              <a:solidFill>
                <a:srgbClr val="002060"/>
              </a:solidFill>
            </a:endParaRPr>
          </a:p>
          <a:p>
            <a:pPr lvl="1"/>
            <a:r>
              <a:rPr lang="en-US" sz="1800" dirty="0">
                <a:solidFill>
                  <a:srgbClr val="002060"/>
                </a:solidFill>
              </a:rPr>
              <a:t>2.6 to 3.4% of the blood volume for every 1% TBSA </a:t>
            </a:r>
            <a:r>
              <a:rPr lang="en-US" sz="1800" dirty="0" smtClean="0">
                <a:solidFill>
                  <a:srgbClr val="002060"/>
                </a:solidFill>
              </a:rPr>
              <a:t>excised</a:t>
            </a:r>
            <a:endParaRPr lang="th-TH" sz="1800" dirty="0">
              <a:solidFill>
                <a:srgbClr val="002060"/>
              </a:solidFill>
            </a:endParaRPr>
          </a:p>
        </p:txBody>
      </p:sp>
    </p:spTree>
    <p:extLst>
      <p:ext uri="{BB962C8B-B14F-4D97-AF65-F5344CB8AC3E}">
        <p14:creationId xmlns:p14="http://schemas.microsoft.com/office/powerpoint/2010/main" val="2294787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r>
              <a:rPr lang="en-US" b="1" dirty="0"/>
              <a:t>Blood loss during burn wound excision</a:t>
            </a:r>
            <a:endParaRPr lang="th-TH"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Multiple techniques </a:t>
            </a:r>
            <a:r>
              <a:rPr lang="en-US" sz="2800" dirty="0" smtClean="0">
                <a:solidFill>
                  <a:srgbClr val="002060"/>
                </a:solidFill>
              </a:rPr>
              <a:t>to </a:t>
            </a:r>
            <a:r>
              <a:rPr lang="en-US" sz="2800" dirty="0">
                <a:solidFill>
                  <a:srgbClr val="002060"/>
                </a:solidFill>
              </a:rPr>
              <a:t>minimize </a:t>
            </a:r>
            <a:r>
              <a:rPr lang="en-US" sz="2800" dirty="0" smtClean="0">
                <a:solidFill>
                  <a:srgbClr val="002060"/>
                </a:solidFill>
              </a:rPr>
              <a:t>intraoperative bleeding</a:t>
            </a:r>
          </a:p>
          <a:p>
            <a:pPr lvl="1"/>
            <a:r>
              <a:rPr lang="en-US" sz="1800" dirty="0">
                <a:solidFill>
                  <a:srgbClr val="002060"/>
                </a:solidFill>
              </a:rPr>
              <a:t>A</a:t>
            </a:r>
            <a:r>
              <a:rPr lang="en-US" sz="1800" dirty="0" smtClean="0">
                <a:solidFill>
                  <a:srgbClr val="002060"/>
                </a:solidFill>
              </a:rPr>
              <a:t>pplication </a:t>
            </a:r>
            <a:r>
              <a:rPr lang="en-US" sz="1800" dirty="0">
                <a:solidFill>
                  <a:srgbClr val="002060"/>
                </a:solidFill>
              </a:rPr>
              <a:t>of topical </a:t>
            </a:r>
            <a:r>
              <a:rPr lang="en-US" sz="1800" dirty="0" smtClean="0">
                <a:solidFill>
                  <a:srgbClr val="002060"/>
                </a:solidFill>
              </a:rPr>
              <a:t>thrombin</a:t>
            </a:r>
          </a:p>
          <a:p>
            <a:pPr lvl="1"/>
            <a:r>
              <a:rPr lang="en-US" sz="1800" dirty="0">
                <a:solidFill>
                  <a:srgbClr val="002060"/>
                </a:solidFill>
              </a:rPr>
              <a:t>S</a:t>
            </a:r>
            <a:r>
              <a:rPr lang="en-US" sz="1800" dirty="0" smtClean="0">
                <a:solidFill>
                  <a:srgbClr val="002060"/>
                </a:solidFill>
              </a:rPr>
              <a:t>taged </a:t>
            </a:r>
            <a:r>
              <a:rPr lang="en-US" sz="1800" dirty="0" smtClean="0">
                <a:solidFill>
                  <a:srgbClr val="002060"/>
                </a:solidFill>
              </a:rPr>
              <a:t>procedures</a:t>
            </a:r>
          </a:p>
          <a:p>
            <a:pPr lvl="1"/>
            <a:r>
              <a:rPr lang="en-US" sz="1800" dirty="0">
                <a:solidFill>
                  <a:srgbClr val="002060"/>
                </a:solidFill>
              </a:rPr>
              <a:t>B</a:t>
            </a:r>
            <a:r>
              <a:rPr lang="en-US" sz="1800" dirty="0" smtClean="0">
                <a:solidFill>
                  <a:srgbClr val="002060"/>
                </a:solidFill>
              </a:rPr>
              <a:t>risk </a:t>
            </a:r>
            <a:r>
              <a:rPr lang="en-US" sz="1800" dirty="0">
                <a:solidFill>
                  <a:srgbClr val="002060"/>
                </a:solidFill>
              </a:rPr>
              <a:t>operative </a:t>
            </a:r>
            <a:r>
              <a:rPr lang="en-US" sz="1800" dirty="0" smtClean="0">
                <a:solidFill>
                  <a:srgbClr val="002060"/>
                </a:solidFill>
              </a:rPr>
              <a:t>pace</a:t>
            </a:r>
          </a:p>
          <a:p>
            <a:pPr lvl="1"/>
            <a:r>
              <a:rPr lang="en-US" sz="1800" dirty="0">
                <a:solidFill>
                  <a:srgbClr val="002060"/>
                </a:solidFill>
              </a:rPr>
              <a:t>T</a:t>
            </a:r>
            <a:r>
              <a:rPr lang="en-US" sz="1800" dirty="0" smtClean="0">
                <a:solidFill>
                  <a:srgbClr val="002060"/>
                </a:solidFill>
              </a:rPr>
              <a:t>opical </a:t>
            </a:r>
            <a:r>
              <a:rPr lang="en-US" sz="1800" dirty="0" smtClean="0">
                <a:solidFill>
                  <a:srgbClr val="002060"/>
                </a:solidFill>
              </a:rPr>
              <a:t>application or </a:t>
            </a:r>
            <a:r>
              <a:rPr lang="en-US" sz="1800" dirty="0">
                <a:solidFill>
                  <a:srgbClr val="002060"/>
                </a:solidFill>
              </a:rPr>
              <a:t>subcutaneous injection of vasoconstrictors</a:t>
            </a:r>
            <a:endParaRPr lang="th-TH" sz="1800" dirty="0">
              <a:solidFill>
                <a:srgbClr val="002060"/>
              </a:solidFill>
            </a:endParaRPr>
          </a:p>
        </p:txBody>
      </p:sp>
    </p:spTree>
    <p:extLst>
      <p:ext uri="{BB962C8B-B14F-4D97-AF65-F5344CB8AC3E}">
        <p14:creationId xmlns:p14="http://schemas.microsoft.com/office/powerpoint/2010/main" val="7796754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67544" y="692696"/>
            <a:ext cx="8229600" cy="1600200"/>
          </a:xfrm>
        </p:spPr>
        <p:txBody>
          <a:bodyPr>
            <a:normAutofit fontScale="90000"/>
          </a:bodyPr>
          <a:lstStyle/>
          <a:p>
            <a:r>
              <a:rPr lang="en-US" b="1" dirty="0" smtClean="0"/>
              <a:t>Intraoperative fluid administration and blood transfusion</a:t>
            </a:r>
            <a:endParaRPr lang="th-TH" b="1" dirty="0"/>
          </a:p>
        </p:txBody>
      </p:sp>
      <p:sp>
        <p:nvSpPr>
          <p:cNvPr id="3" name="ตัวแทนเนื้อหา 2"/>
          <p:cNvSpPr>
            <a:spLocks noGrp="1"/>
          </p:cNvSpPr>
          <p:nvPr>
            <p:ph idx="1"/>
          </p:nvPr>
        </p:nvSpPr>
        <p:spPr/>
        <p:txBody>
          <a:bodyPr>
            <a:normAutofit/>
          </a:bodyPr>
          <a:lstStyle/>
          <a:p>
            <a:endParaRPr lang="en-US" dirty="0" smtClean="0"/>
          </a:p>
          <a:p>
            <a:endParaRPr lang="en-US" dirty="0"/>
          </a:p>
          <a:p>
            <a:r>
              <a:rPr lang="en-US" sz="2800" dirty="0" smtClean="0">
                <a:solidFill>
                  <a:srgbClr val="002060"/>
                </a:solidFill>
              </a:rPr>
              <a:t>Parenteral </a:t>
            </a:r>
            <a:r>
              <a:rPr lang="en-US" sz="2800" dirty="0" smtClean="0">
                <a:solidFill>
                  <a:srgbClr val="002060"/>
                </a:solidFill>
              </a:rPr>
              <a:t>nutrition infusion </a:t>
            </a:r>
            <a:r>
              <a:rPr lang="en-US" sz="2800" dirty="0">
                <a:solidFill>
                  <a:srgbClr val="002060"/>
                </a:solidFill>
              </a:rPr>
              <a:t>not be stopped </a:t>
            </a:r>
            <a:endParaRPr lang="en-US" sz="2800" dirty="0" smtClean="0">
              <a:solidFill>
                <a:srgbClr val="002060"/>
              </a:solidFill>
            </a:endParaRPr>
          </a:p>
          <a:p>
            <a:pPr lvl="1"/>
            <a:r>
              <a:rPr lang="en-US" sz="1800" dirty="0" smtClean="0">
                <a:solidFill>
                  <a:srgbClr val="002060"/>
                </a:solidFill>
              </a:rPr>
              <a:t>Avoid hypoglycemia</a:t>
            </a:r>
            <a:endParaRPr lang="en-US" sz="1800" dirty="0" smtClean="0">
              <a:solidFill>
                <a:srgbClr val="002060"/>
              </a:solidFill>
            </a:endParaRPr>
          </a:p>
          <a:p>
            <a:r>
              <a:rPr lang="en-US" sz="2800" dirty="0" smtClean="0">
                <a:solidFill>
                  <a:srgbClr val="002060"/>
                </a:solidFill>
              </a:rPr>
              <a:t>Restricting </a:t>
            </a:r>
            <a:r>
              <a:rPr lang="en-US" sz="2800" dirty="0">
                <a:solidFill>
                  <a:srgbClr val="002060"/>
                </a:solidFill>
              </a:rPr>
              <a:t>fluids </a:t>
            </a:r>
            <a:r>
              <a:rPr lang="en-US" sz="2800" dirty="0" smtClean="0">
                <a:solidFill>
                  <a:srgbClr val="002060"/>
                </a:solidFill>
              </a:rPr>
              <a:t>and administering diuretics </a:t>
            </a:r>
          </a:p>
          <a:p>
            <a:pPr lvl="1"/>
            <a:r>
              <a:rPr lang="en-US" sz="1800" dirty="0">
                <a:solidFill>
                  <a:srgbClr val="002060"/>
                </a:solidFill>
              </a:rPr>
              <a:t>E</a:t>
            </a:r>
            <a:r>
              <a:rPr lang="en-US" sz="1800" dirty="0" smtClean="0">
                <a:solidFill>
                  <a:srgbClr val="002060"/>
                </a:solidFill>
              </a:rPr>
              <a:t>limination </a:t>
            </a:r>
            <a:r>
              <a:rPr lang="en-US" sz="1800" dirty="0" smtClean="0">
                <a:solidFill>
                  <a:srgbClr val="002060"/>
                </a:solidFill>
              </a:rPr>
              <a:t>edema</a:t>
            </a:r>
          </a:p>
          <a:p>
            <a:r>
              <a:rPr lang="en-US" sz="2800" dirty="0" smtClean="0">
                <a:solidFill>
                  <a:srgbClr val="002060"/>
                </a:solidFill>
              </a:rPr>
              <a:t>Use </a:t>
            </a:r>
            <a:r>
              <a:rPr lang="en-US" sz="2800" dirty="0">
                <a:solidFill>
                  <a:srgbClr val="002060"/>
                </a:solidFill>
              </a:rPr>
              <a:t>of colloids </a:t>
            </a:r>
            <a:endParaRPr lang="en-US" sz="2800" dirty="0" smtClean="0">
              <a:solidFill>
                <a:srgbClr val="002060"/>
              </a:solidFill>
            </a:endParaRPr>
          </a:p>
          <a:p>
            <a:r>
              <a:rPr lang="en-US" sz="2800" dirty="0" smtClean="0">
                <a:solidFill>
                  <a:srgbClr val="002060"/>
                </a:solidFill>
              </a:rPr>
              <a:t>Continued </a:t>
            </a:r>
            <a:r>
              <a:rPr lang="en-US" sz="2800" dirty="0">
                <a:solidFill>
                  <a:srgbClr val="002060"/>
                </a:solidFill>
              </a:rPr>
              <a:t>blood loss may </a:t>
            </a:r>
            <a:endParaRPr lang="en-US" sz="2800" dirty="0" smtClean="0">
              <a:solidFill>
                <a:srgbClr val="002060"/>
              </a:solidFill>
            </a:endParaRPr>
          </a:p>
          <a:p>
            <a:pPr lvl="1"/>
            <a:r>
              <a:rPr lang="en-US" sz="1800" dirty="0">
                <a:solidFill>
                  <a:srgbClr val="002060"/>
                </a:solidFill>
              </a:rPr>
              <a:t>I</a:t>
            </a:r>
            <a:r>
              <a:rPr lang="en-US" sz="1800" dirty="0" smtClean="0">
                <a:solidFill>
                  <a:srgbClr val="002060"/>
                </a:solidFill>
              </a:rPr>
              <a:t>ndicate </a:t>
            </a:r>
            <a:r>
              <a:rPr lang="en-US" sz="1800" dirty="0">
                <a:solidFill>
                  <a:srgbClr val="002060"/>
                </a:solidFill>
              </a:rPr>
              <a:t>transfusion </a:t>
            </a:r>
            <a:endParaRPr lang="en-US" sz="1800" dirty="0" smtClean="0">
              <a:solidFill>
                <a:srgbClr val="002060"/>
              </a:solidFill>
            </a:endParaRPr>
          </a:p>
          <a:p>
            <a:pPr lvl="1"/>
            <a:r>
              <a:rPr lang="en-US" sz="1800" dirty="0">
                <a:solidFill>
                  <a:srgbClr val="002060"/>
                </a:solidFill>
              </a:rPr>
              <a:t>T</a:t>
            </a:r>
            <a:r>
              <a:rPr lang="en-US" sz="1800" dirty="0" smtClean="0">
                <a:solidFill>
                  <a:srgbClr val="002060"/>
                </a:solidFill>
              </a:rPr>
              <a:t>o prevent anemia</a:t>
            </a:r>
            <a:endParaRPr lang="en-US" sz="1800" dirty="0" smtClean="0">
              <a:solidFill>
                <a:srgbClr val="002060"/>
              </a:solidFill>
            </a:endParaRPr>
          </a:p>
        </p:txBody>
      </p:sp>
    </p:spTree>
    <p:extLst>
      <p:ext uri="{BB962C8B-B14F-4D97-AF65-F5344CB8AC3E}">
        <p14:creationId xmlns:p14="http://schemas.microsoft.com/office/powerpoint/2010/main" val="10602503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95536" y="620688"/>
            <a:ext cx="8229600" cy="1600200"/>
          </a:xfrm>
        </p:spPr>
        <p:txBody>
          <a:bodyPr>
            <a:normAutofit fontScale="90000"/>
          </a:bodyPr>
          <a:lstStyle/>
          <a:p>
            <a:r>
              <a:rPr lang="en-US" b="1" dirty="0" smtClean="0"/>
              <a:t/>
            </a:r>
            <a:br>
              <a:rPr lang="en-US" b="1" dirty="0" smtClean="0"/>
            </a:br>
            <a:r>
              <a:rPr lang="en-US" b="1" dirty="0" smtClean="0"/>
              <a:t>Intraoperative fluid </a:t>
            </a:r>
            <a:br>
              <a:rPr lang="en-US" b="1" dirty="0" smtClean="0"/>
            </a:br>
            <a:r>
              <a:rPr lang="en-US" b="1" dirty="0" smtClean="0"/>
              <a:t>administration and </a:t>
            </a:r>
            <a:r>
              <a:rPr lang="en-US" b="1" dirty="0"/>
              <a:t>blood </a:t>
            </a:r>
            <a:r>
              <a:rPr lang="en-US" b="1" dirty="0" smtClean="0"/>
              <a:t/>
            </a:r>
            <a:br>
              <a:rPr lang="en-US" b="1" dirty="0" smtClean="0"/>
            </a:br>
            <a:r>
              <a:rPr lang="en-US" b="1" dirty="0" smtClean="0"/>
              <a:t>transfusion</a:t>
            </a:r>
            <a:endParaRPr lang="th-TH" dirty="0"/>
          </a:p>
        </p:txBody>
      </p:sp>
      <p:sp>
        <p:nvSpPr>
          <p:cNvPr id="3" name="ตัวแทนเนื้อหา 2"/>
          <p:cNvSpPr>
            <a:spLocks noGrp="1"/>
          </p:cNvSpPr>
          <p:nvPr>
            <p:ph idx="1"/>
          </p:nvPr>
        </p:nvSpPr>
        <p:spPr/>
        <p:txBody>
          <a:bodyPr/>
          <a:lstStyle/>
          <a:p>
            <a:endParaRPr lang="en-US" dirty="0" smtClean="0"/>
          </a:p>
          <a:p>
            <a:endParaRPr lang="en-US" sz="2800" dirty="0"/>
          </a:p>
          <a:p>
            <a:r>
              <a:rPr lang="en-US" sz="2800" dirty="0" smtClean="0">
                <a:solidFill>
                  <a:srgbClr val="002060"/>
                </a:solidFill>
              </a:rPr>
              <a:t>Use </a:t>
            </a:r>
            <a:r>
              <a:rPr lang="en-US" sz="2800" dirty="0">
                <a:solidFill>
                  <a:srgbClr val="002060"/>
                </a:solidFill>
              </a:rPr>
              <a:t>of fresh-frozen plasma </a:t>
            </a:r>
            <a:endParaRPr lang="en-US" sz="2800" dirty="0" smtClean="0">
              <a:solidFill>
                <a:srgbClr val="002060"/>
              </a:solidFill>
            </a:endParaRPr>
          </a:p>
          <a:p>
            <a:pPr lvl="1"/>
            <a:r>
              <a:rPr lang="en-US" sz="1800" dirty="0" smtClean="0">
                <a:solidFill>
                  <a:srgbClr val="002060"/>
                </a:solidFill>
              </a:rPr>
              <a:t>to </a:t>
            </a:r>
            <a:r>
              <a:rPr lang="en-US" sz="1800" dirty="0" smtClean="0">
                <a:solidFill>
                  <a:srgbClr val="002060"/>
                </a:solidFill>
              </a:rPr>
              <a:t>prevent </a:t>
            </a:r>
            <a:r>
              <a:rPr lang="en-US" sz="1800" dirty="0" smtClean="0">
                <a:solidFill>
                  <a:srgbClr val="002060"/>
                </a:solidFill>
              </a:rPr>
              <a:t>coagulopathy</a:t>
            </a:r>
          </a:p>
          <a:p>
            <a:pPr lvl="1"/>
            <a:r>
              <a:rPr lang="en-US" sz="1800" dirty="0" smtClean="0">
                <a:solidFill>
                  <a:srgbClr val="002060"/>
                </a:solidFill>
              </a:rPr>
              <a:t>In </a:t>
            </a:r>
            <a:r>
              <a:rPr lang="en-US" sz="1800" dirty="0" smtClean="0">
                <a:solidFill>
                  <a:srgbClr val="002060"/>
                </a:solidFill>
              </a:rPr>
              <a:t>massive </a:t>
            </a:r>
            <a:r>
              <a:rPr lang="en-US" sz="1800" dirty="0" smtClean="0">
                <a:solidFill>
                  <a:srgbClr val="002060"/>
                </a:solidFill>
              </a:rPr>
              <a:t>hemorrhage</a:t>
            </a:r>
          </a:p>
          <a:p>
            <a:endParaRPr lang="th-TH" dirty="0"/>
          </a:p>
        </p:txBody>
      </p:sp>
    </p:spTree>
    <p:extLst>
      <p:ext uri="{BB962C8B-B14F-4D97-AF65-F5344CB8AC3E}">
        <p14:creationId xmlns:p14="http://schemas.microsoft.com/office/powerpoint/2010/main" val="11012849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Temperature management</a:t>
            </a:r>
            <a:endParaRPr lang="th-TH" b="1" dirty="0"/>
          </a:p>
        </p:txBody>
      </p:sp>
      <p:sp>
        <p:nvSpPr>
          <p:cNvPr id="3" name="ตัวแทนเนื้อหา 2"/>
          <p:cNvSpPr>
            <a:spLocks noGrp="1"/>
          </p:cNvSpPr>
          <p:nvPr>
            <p:ph idx="1"/>
          </p:nvPr>
        </p:nvSpPr>
        <p:spPr/>
        <p:txBody>
          <a:bodyPr>
            <a:normAutofit/>
          </a:bodyPr>
          <a:lstStyle/>
          <a:p>
            <a:r>
              <a:rPr lang="en-US" sz="2800" dirty="0" smtClean="0">
                <a:solidFill>
                  <a:srgbClr val="002060"/>
                </a:solidFill>
              </a:rPr>
              <a:t>Increase </a:t>
            </a:r>
            <a:r>
              <a:rPr lang="en-US" sz="2800" dirty="0">
                <a:solidFill>
                  <a:srgbClr val="002060"/>
                </a:solidFill>
              </a:rPr>
              <a:t>in the hypothalamic </a:t>
            </a:r>
            <a:r>
              <a:rPr lang="en-US" sz="2800" dirty="0" smtClean="0">
                <a:solidFill>
                  <a:srgbClr val="002060"/>
                </a:solidFill>
              </a:rPr>
              <a:t>core temperature </a:t>
            </a:r>
            <a:r>
              <a:rPr lang="en-US" sz="2800" dirty="0">
                <a:solidFill>
                  <a:srgbClr val="002060"/>
                </a:solidFill>
              </a:rPr>
              <a:t>set </a:t>
            </a:r>
            <a:r>
              <a:rPr lang="en-US" sz="2800" dirty="0" smtClean="0">
                <a:solidFill>
                  <a:srgbClr val="002060"/>
                </a:solidFill>
              </a:rPr>
              <a:t>point</a:t>
            </a:r>
          </a:p>
          <a:p>
            <a:pPr lvl="1"/>
            <a:r>
              <a:rPr lang="en-US" sz="1800" dirty="0" smtClean="0">
                <a:solidFill>
                  <a:srgbClr val="002060"/>
                </a:solidFill>
              </a:rPr>
              <a:t>Increase the </a:t>
            </a:r>
            <a:r>
              <a:rPr lang="en-US" sz="1800" dirty="0">
                <a:solidFill>
                  <a:srgbClr val="002060"/>
                </a:solidFill>
              </a:rPr>
              <a:t>metabolic </a:t>
            </a:r>
            <a:r>
              <a:rPr lang="en-US" sz="1800" dirty="0" smtClean="0">
                <a:solidFill>
                  <a:srgbClr val="002060"/>
                </a:solidFill>
              </a:rPr>
              <a:t>rate</a:t>
            </a:r>
            <a:endParaRPr lang="en-US" sz="1800" dirty="0" smtClean="0">
              <a:solidFill>
                <a:srgbClr val="002060"/>
              </a:solidFill>
            </a:endParaRPr>
          </a:p>
          <a:p>
            <a:r>
              <a:rPr lang="en-US" sz="2800" dirty="0">
                <a:solidFill>
                  <a:srgbClr val="002060"/>
                </a:solidFill>
              </a:rPr>
              <a:t>Decreased body </a:t>
            </a:r>
            <a:r>
              <a:rPr lang="en-US" sz="2800" dirty="0" smtClean="0">
                <a:solidFill>
                  <a:srgbClr val="002060"/>
                </a:solidFill>
              </a:rPr>
              <a:t>temperature during </a:t>
            </a:r>
            <a:r>
              <a:rPr lang="en-US" sz="2800" dirty="0">
                <a:solidFill>
                  <a:srgbClr val="002060"/>
                </a:solidFill>
              </a:rPr>
              <a:t>burn excisions </a:t>
            </a:r>
            <a:endParaRPr lang="en-US" sz="2800" dirty="0" smtClean="0">
              <a:solidFill>
                <a:srgbClr val="002060"/>
              </a:solidFill>
            </a:endParaRPr>
          </a:p>
          <a:p>
            <a:pPr lvl="1"/>
            <a:r>
              <a:rPr lang="en-US" sz="1800" dirty="0" smtClean="0">
                <a:solidFill>
                  <a:srgbClr val="002060"/>
                </a:solidFill>
              </a:rPr>
              <a:t>increase </a:t>
            </a:r>
            <a:r>
              <a:rPr lang="en-US" sz="1800" dirty="0">
                <a:solidFill>
                  <a:srgbClr val="002060"/>
                </a:solidFill>
              </a:rPr>
              <a:t>blood </a:t>
            </a:r>
            <a:r>
              <a:rPr lang="en-US" sz="1800" dirty="0" smtClean="0">
                <a:solidFill>
                  <a:srgbClr val="002060"/>
                </a:solidFill>
              </a:rPr>
              <a:t>loss</a:t>
            </a:r>
          </a:p>
          <a:p>
            <a:pPr lvl="1"/>
            <a:r>
              <a:rPr lang="en-US" sz="1800" dirty="0" smtClean="0">
                <a:solidFill>
                  <a:srgbClr val="002060"/>
                </a:solidFill>
              </a:rPr>
              <a:t>worsen </a:t>
            </a:r>
            <a:r>
              <a:rPr lang="en-US" sz="1800" dirty="0">
                <a:solidFill>
                  <a:srgbClr val="002060"/>
                </a:solidFill>
              </a:rPr>
              <a:t>morbidity and </a:t>
            </a:r>
            <a:r>
              <a:rPr lang="en-US" sz="1800" dirty="0" smtClean="0">
                <a:solidFill>
                  <a:srgbClr val="002060"/>
                </a:solidFill>
              </a:rPr>
              <a:t>mortality</a:t>
            </a:r>
          </a:p>
          <a:p>
            <a:endParaRPr lang="th-TH" dirty="0"/>
          </a:p>
        </p:txBody>
      </p:sp>
    </p:spTree>
    <p:extLst>
      <p:ext uri="{BB962C8B-B14F-4D97-AF65-F5344CB8AC3E}">
        <p14:creationId xmlns:p14="http://schemas.microsoft.com/office/powerpoint/2010/main" val="26319275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Temperature management</a:t>
            </a:r>
            <a:endParaRPr lang="th-TH" dirty="0"/>
          </a:p>
        </p:txBody>
      </p:sp>
      <p:sp>
        <p:nvSpPr>
          <p:cNvPr id="3" name="ตัวแทนเนื้อหา 2"/>
          <p:cNvSpPr>
            <a:spLocks noGrp="1"/>
          </p:cNvSpPr>
          <p:nvPr>
            <p:ph idx="1"/>
          </p:nvPr>
        </p:nvSpPr>
        <p:spPr/>
        <p:txBody>
          <a:bodyPr>
            <a:normAutofit/>
          </a:bodyPr>
          <a:lstStyle/>
          <a:p>
            <a:r>
              <a:rPr lang="en-US" sz="2800" dirty="0" smtClean="0">
                <a:solidFill>
                  <a:srgbClr val="002060"/>
                </a:solidFill>
              </a:rPr>
              <a:t>Maintain </a:t>
            </a:r>
            <a:r>
              <a:rPr lang="en-US" sz="2800" dirty="0">
                <a:solidFill>
                  <a:srgbClr val="002060"/>
                </a:solidFill>
              </a:rPr>
              <a:t>body temperature in the operating room</a:t>
            </a:r>
          </a:p>
          <a:p>
            <a:pPr lvl="1"/>
            <a:r>
              <a:rPr lang="en-US" sz="1800" dirty="0">
                <a:solidFill>
                  <a:srgbClr val="002060"/>
                </a:solidFill>
              </a:rPr>
              <a:t>warming blankets</a:t>
            </a:r>
          </a:p>
          <a:p>
            <a:pPr lvl="1"/>
            <a:r>
              <a:rPr lang="en-US" sz="1800" dirty="0">
                <a:solidFill>
                  <a:srgbClr val="002060"/>
                </a:solidFill>
              </a:rPr>
              <a:t>radiant warmers</a:t>
            </a:r>
          </a:p>
          <a:p>
            <a:pPr lvl="1"/>
            <a:r>
              <a:rPr lang="en-US" sz="1800" dirty="0">
                <a:solidFill>
                  <a:srgbClr val="002060"/>
                </a:solidFill>
              </a:rPr>
              <a:t>blood/ fluid warmers</a:t>
            </a:r>
          </a:p>
          <a:p>
            <a:pPr lvl="1"/>
            <a:r>
              <a:rPr lang="en-US" sz="1800" dirty="0">
                <a:solidFill>
                  <a:srgbClr val="002060"/>
                </a:solidFill>
              </a:rPr>
              <a:t>minimizing skin surface exposure</a:t>
            </a:r>
          </a:p>
          <a:p>
            <a:pPr lvl="1"/>
            <a:r>
              <a:rPr lang="en-US" sz="1800" dirty="0">
                <a:solidFill>
                  <a:srgbClr val="002060"/>
                </a:solidFill>
              </a:rPr>
              <a:t>wrapping the head and extremities</a:t>
            </a:r>
            <a:endParaRPr lang="th-TH" sz="1800" dirty="0">
              <a:solidFill>
                <a:srgbClr val="002060"/>
              </a:solidFill>
            </a:endParaRPr>
          </a:p>
          <a:p>
            <a:r>
              <a:rPr lang="en-US" sz="2800" dirty="0" smtClean="0">
                <a:solidFill>
                  <a:srgbClr val="002060"/>
                </a:solidFill>
              </a:rPr>
              <a:t>Maintained </a:t>
            </a:r>
            <a:r>
              <a:rPr lang="en-US" sz="2800" dirty="0">
                <a:solidFill>
                  <a:srgbClr val="002060"/>
                </a:solidFill>
              </a:rPr>
              <a:t>at 80 to </a:t>
            </a:r>
            <a:r>
              <a:rPr lang="en-US" sz="2800" dirty="0" smtClean="0">
                <a:solidFill>
                  <a:srgbClr val="002060"/>
                </a:solidFill>
              </a:rPr>
              <a:t>100</a:t>
            </a:r>
            <a:r>
              <a:rPr lang="en-US" sz="2800" dirty="0">
                <a:solidFill>
                  <a:srgbClr val="002060"/>
                </a:solidFill>
              </a:rPr>
              <a:t> </a:t>
            </a:r>
            <a:r>
              <a:rPr lang="en-US" sz="2800" dirty="0" smtClean="0">
                <a:solidFill>
                  <a:srgbClr val="002060"/>
                </a:solidFill>
              </a:rPr>
              <a:t>F </a:t>
            </a:r>
            <a:r>
              <a:rPr lang="en-US" sz="2800" dirty="0">
                <a:solidFill>
                  <a:srgbClr val="002060"/>
                </a:solidFill>
              </a:rPr>
              <a:t>(27 to </a:t>
            </a:r>
            <a:r>
              <a:rPr lang="en-US" sz="2800" dirty="0" smtClean="0">
                <a:solidFill>
                  <a:srgbClr val="002060"/>
                </a:solidFill>
              </a:rPr>
              <a:t>38</a:t>
            </a:r>
            <a:r>
              <a:rPr lang="en-US" sz="2800" dirty="0">
                <a:solidFill>
                  <a:srgbClr val="002060"/>
                </a:solidFill>
              </a:rPr>
              <a:t> </a:t>
            </a:r>
            <a:r>
              <a:rPr lang="en-US" sz="2800" dirty="0" smtClean="0">
                <a:solidFill>
                  <a:srgbClr val="002060"/>
                </a:solidFill>
              </a:rPr>
              <a:t>C)</a:t>
            </a:r>
          </a:p>
        </p:txBody>
      </p:sp>
    </p:spTree>
    <p:extLst>
      <p:ext uri="{BB962C8B-B14F-4D97-AF65-F5344CB8AC3E}">
        <p14:creationId xmlns:p14="http://schemas.microsoft.com/office/powerpoint/2010/main" val="6943691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ชื่อเรื่อง 5"/>
          <p:cNvSpPr>
            <a:spLocks noGrp="1"/>
          </p:cNvSpPr>
          <p:nvPr>
            <p:ph type="title"/>
          </p:nvPr>
        </p:nvSpPr>
        <p:spPr/>
        <p:txBody>
          <a:bodyPr/>
          <a:lstStyle/>
          <a:p>
            <a:r>
              <a:rPr lang="en-US" b="1" dirty="0" smtClean="0"/>
              <a:t>Postoperative care</a:t>
            </a:r>
            <a:endParaRPr lang="th-TH" b="1" dirty="0"/>
          </a:p>
        </p:txBody>
      </p:sp>
      <p:sp>
        <p:nvSpPr>
          <p:cNvPr id="7" name="ตัวแทนเนื้อหา 6"/>
          <p:cNvSpPr>
            <a:spLocks noGrp="1"/>
          </p:cNvSpPr>
          <p:nvPr>
            <p:ph idx="1"/>
          </p:nvPr>
        </p:nvSpPr>
        <p:spPr/>
        <p:txBody>
          <a:bodyPr>
            <a:normAutofit/>
          </a:bodyPr>
          <a:lstStyle/>
          <a:p>
            <a:r>
              <a:rPr lang="en-US" sz="2800" dirty="0" err="1">
                <a:solidFill>
                  <a:srgbClr val="002060"/>
                </a:solidFill>
              </a:rPr>
              <a:t>E</a:t>
            </a:r>
            <a:r>
              <a:rPr lang="en-US" sz="2800" dirty="0" err="1" smtClean="0">
                <a:solidFill>
                  <a:srgbClr val="002060"/>
                </a:solidFill>
              </a:rPr>
              <a:t>xtubate</a:t>
            </a:r>
            <a:r>
              <a:rPr lang="en-US" sz="2800" dirty="0" smtClean="0">
                <a:solidFill>
                  <a:srgbClr val="002060"/>
                </a:solidFill>
              </a:rPr>
              <a:t> </a:t>
            </a:r>
            <a:r>
              <a:rPr lang="en-US" sz="2800" dirty="0">
                <a:solidFill>
                  <a:srgbClr val="002060"/>
                </a:solidFill>
              </a:rPr>
              <a:t>in the operating </a:t>
            </a:r>
            <a:r>
              <a:rPr lang="en-US" sz="2800" dirty="0" smtClean="0">
                <a:solidFill>
                  <a:srgbClr val="002060"/>
                </a:solidFill>
              </a:rPr>
              <a:t>room</a:t>
            </a:r>
          </a:p>
          <a:p>
            <a:pPr lvl="1"/>
            <a:r>
              <a:rPr lang="en-US" sz="1800" dirty="0" err="1" smtClean="0">
                <a:solidFill>
                  <a:srgbClr val="002060"/>
                </a:solidFill>
              </a:rPr>
              <a:t>Assesment</a:t>
            </a:r>
            <a:r>
              <a:rPr lang="en-US" sz="1800" dirty="0" smtClean="0">
                <a:solidFill>
                  <a:srgbClr val="002060"/>
                </a:solidFill>
              </a:rPr>
              <a:t> of airway </a:t>
            </a:r>
            <a:r>
              <a:rPr lang="en-US" sz="1800" dirty="0" smtClean="0">
                <a:solidFill>
                  <a:srgbClr val="002060"/>
                </a:solidFill>
              </a:rPr>
              <a:t>patency</a:t>
            </a:r>
          </a:p>
          <a:p>
            <a:pPr lvl="1"/>
            <a:r>
              <a:rPr lang="en-US" sz="1800" dirty="0" smtClean="0">
                <a:solidFill>
                  <a:srgbClr val="002060"/>
                </a:solidFill>
              </a:rPr>
              <a:t>Metabolic status</a:t>
            </a:r>
          </a:p>
          <a:p>
            <a:pPr lvl="1"/>
            <a:r>
              <a:rPr lang="en-US" sz="1800" dirty="0" smtClean="0">
                <a:solidFill>
                  <a:srgbClr val="002060"/>
                </a:solidFill>
              </a:rPr>
              <a:t>Ongoing bleeding</a:t>
            </a:r>
          </a:p>
          <a:p>
            <a:pPr lvl="1"/>
            <a:r>
              <a:rPr lang="en-US" sz="1800" dirty="0" smtClean="0">
                <a:solidFill>
                  <a:srgbClr val="002060"/>
                </a:solidFill>
              </a:rPr>
              <a:t>Return </a:t>
            </a:r>
            <a:r>
              <a:rPr lang="en-US" sz="1800" dirty="0" smtClean="0">
                <a:solidFill>
                  <a:srgbClr val="002060"/>
                </a:solidFill>
              </a:rPr>
              <a:t>again for </a:t>
            </a:r>
            <a:r>
              <a:rPr lang="en-US" sz="1800" dirty="0" smtClean="0">
                <a:solidFill>
                  <a:srgbClr val="002060"/>
                </a:solidFill>
              </a:rPr>
              <a:t>surgery</a:t>
            </a:r>
            <a:endParaRPr lang="en-US" sz="1800" dirty="0" smtClean="0">
              <a:solidFill>
                <a:srgbClr val="002060"/>
              </a:solidFill>
            </a:endParaRPr>
          </a:p>
        </p:txBody>
      </p:sp>
    </p:spTree>
    <p:extLst>
      <p:ext uri="{BB962C8B-B14F-4D97-AF65-F5344CB8AC3E}">
        <p14:creationId xmlns:p14="http://schemas.microsoft.com/office/powerpoint/2010/main" val="32594632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Postoperative care</a:t>
            </a:r>
            <a:endParaRPr lang="th-TH" dirty="0"/>
          </a:p>
        </p:txBody>
      </p:sp>
      <p:sp>
        <p:nvSpPr>
          <p:cNvPr id="3" name="ตัวแทนเนื้อหา 2"/>
          <p:cNvSpPr>
            <a:spLocks noGrp="1"/>
          </p:cNvSpPr>
          <p:nvPr>
            <p:ph idx="1"/>
          </p:nvPr>
        </p:nvSpPr>
        <p:spPr/>
        <p:txBody>
          <a:bodyPr>
            <a:normAutofit/>
          </a:bodyPr>
          <a:lstStyle/>
          <a:p>
            <a:r>
              <a:rPr lang="en-US" sz="2800" dirty="0" smtClean="0">
                <a:solidFill>
                  <a:srgbClr val="002060"/>
                </a:solidFill>
              </a:rPr>
              <a:t>Safe </a:t>
            </a:r>
            <a:r>
              <a:rPr lang="en-US" sz="2800" dirty="0">
                <a:solidFill>
                  <a:srgbClr val="002060"/>
                </a:solidFill>
              </a:rPr>
              <a:t>transport to the ICU and transfer of care to the ICU staff</a:t>
            </a:r>
          </a:p>
          <a:p>
            <a:pPr lvl="1"/>
            <a:r>
              <a:rPr lang="en-US" sz="1800" dirty="0">
                <a:solidFill>
                  <a:srgbClr val="002060"/>
                </a:solidFill>
              </a:rPr>
              <a:t>Continued bleeding concealed by dressing, </a:t>
            </a:r>
            <a:endParaRPr lang="en-US" sz="1800" dirty="0" smtClean="0">
              <a:solidFill>
                <a:srgbClr val="002060"/>
              </a:solidFill>
            </a:endParaRPr>
          </a:p>
          <a:p>
            <a:pPr lvl="1"/>
            <a:r>
              <a:rPr lang="en-US" sz="1800" dirty="0" smtClean="0">
                <a:solidFill>
                  <a:srgbClr val="002060"/>
                </a:solidFill>
              </a:rPr>
              <a:t>Hypothermia</a:t>
            </a:r>
          </a:p>
          <a:p>
            <a:pPr lvl="1"/>
            <a:r>
              <a:rPr lang="en-US" sz="1800" dirty="0" smtClean="0">
                <a:solidFill>
                  <a:srgbClr val="002060"/>
                </a:solidFill>
              </a:rPr>
              <a:t>Emergence delirium</a:t>
            </a:r>
          </a:p>
          <a:p>
            <a:pPr lvl="1"/>
            <a:r>
              <a:rPr lang="en-US" sz="1800" dirty="0" smtClean="0">
                <a:solidFill>
                  <a:srgbClr val="002060"/>
                </a:solidFill>
              </a:rPr>
              <a:t>Analgesic </a:t>
            </a:r>
            <a:r>
              <a:rPr lang="en-US" sz="1800" dirty="0">
                <a:solidFill>
                  <a:srgbClr val="002060"/>
                </a:solidFill>
              </a:rPr>
              <a:t>requirement</a:t>
            </a:r>
          </a:p>
          <a:p>
            <a:pPr lvl="1"/>
            <a:r>
              <a:rPr lang="en-US" sz="1800" dirty="0" smtClean="0">
                <a:solidFill>
                  <a:srgbClr val="002060"/>
                </a:solidFill>
              </a:rPr>
              <a:t>Monitoring</a:t>
            </a:r>
            <a:endParaRPr lang="th-TH" sz="1800" dirty="0">
              <a:solidFill>
                <a:srgbClr val="002060"/>
              </a:solidFill>
            </a:endParaRPr>
          </a:p>
        </p:txBody>
      </p:sp>
    </p:spTree>
    <p:extLst>
      <p:ext uri="{BB962C8B-B14F-4D97-AF65-F5344CB8AC3E}">
        <p14:creationId xmlns:p14="http://schemas.microsoft.com/office/powerpoint/2010/main" val="16675681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Pain management</a:t>
            </a:r>
            <a:endParaRPr lang="th-TH" b="1"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Pain of burns has </a:t>
            </a:r>
          </a:p>
          <a:p>
            <a:pPr lvl="1"/>
            <a:r>
              <a:rPr lang="en-US" sz="1800" dirty="0" err="1">
                <a:solidFill>
                  <a:srgbClr val="002060"/>
                </a:solidFill>
              </a:rPr>
              <a:t>H</a:t>
            </a:r>
            <a:r>
              <a:rPr lang="en-US" sz="1800" dirty="0" err="1" smtClean="0">
                <a:solidFill>
                  <a:srgbClr val="002060"/>
                </a:solidFill>
              </a:rPr>
              <a:t>yperalgesic</a:t>
            </a:r>
            <a:r>
              <a:rPr lang="en-US" sz="1800" dirty="0" smtClean="0">
                <a:solidFill>
                  <a:srgbClr val="002060"/>
                </a:solidFill>
              </a:rPr>
              <a:t> </a:t>
            </a:r>
            <a:r>
              <a:rPr lang="en-US" sz="1800" dirty="0">
                <a:solidFill>
                  <a:srgbClr val="002060"/>
                </a:solidFill>
              </a:rPr>
              <a:t>and </a:t>
            </a:r>
            <a:r>
              <a:rPr lang="en-US" sz="1800" dirty="0" err="1">
                <a:solidFill>
                  <a:srgbClr val="002060"/>
                </a:solidFill>
              </a:rPr>
              <a:t>allodynic</a:t>
            </a:r>
            <a:r>
              <a:rPr lang="en-US" sz="1800" dirty="0">
                <a:solidFill>
                  <a:srgbClr val="002060"/>
                </a:solidFill>
              </a:rPr>
              <a:t> components</a:t>
            </a:r>
            <a:endParaRPr lang="th-TH" sz="1800" dirty="0">
              <a:solidFill>
                <a:srgbClr val="002060"/>
              </a:solidFill>
            </a:endParaRPr>
          </a:p>
          <a:p>
            <a:pPr lvl="1"/>
            <a:r>
              <a:rPr lang="en-US" sz="1800" dirty="0">
                <a:solidFill>
                  <a:srgbClr val="002060"/>
                </a:solidFill>
              </a:rPr>
              <a:t>background pain, and procedure-related pain</a:t>
            </a:r>
          </a:p>
          <a:p>
            <a:pPr lvl="1"/>
            <a:r>
              <a:rPr lang="en-US" sz="1800" dirty="0">
                <a:solidFill>
                  <a:srgbClr val="002060"/>
                </a:solidFill>
              </a:rPr>
              <a:t>E</a:t>
            </a:r>
            <a:r>
              <a:rPr lang="en-US" sz="1800" dirty="0" smtClean="0">
                <a:solidFill>
                  <a:srgbClr val="002060"/>
                </a:solidFill>
              </a:rPr>
              <a:t>xacerbated </a:t>
            </a:r>
            <a:r>
              <a:rPr lang="en-US" sz="1800" dirty="0">
                <a:solidFill>
                  <a:srgbClr val="002060"/>
                </a:solidFill>
              </a:rPr>
              <a:t>by anxiety</a:t>
            </a:r>
          </a:p>
          <a:p>
            <a:r>
              <a:rPr lang="en-US" sz="2800" dirty="0" smtClean="0">
                <a:solidFill>
                  <a:srgbClr val="002060"/>
                </a:solidFill>
              </a:rPr>
              <a:t>Posttraumatic stress disorder </a:t>
            </a:r>
            <a:r>
              <a:rPr lang="en-US" sz="2800" dirty="0">
                <a:solidFill>
                  <a:srgbClr val="002060"/>
                </a:solidFill>
              </a:rPr>
              <a:t>up </a:t>
            </a:r>
            <a:r>
              <a:rPr lang="en-US" sz="2800" dirty="0" smtClean="0">
                <a:solidFill>
                  <a:srgbClr val="002060"/>
                </a:solidFill>
              </a:rPr>
              <a:t>to</a:t>
            </a:r>
            <a:r>
              <a:rPr lang="en-US" sz="2800" dirty="0">
                <a:solidFill>
                  <a:srgbClr val="002060"/>
                </a:solidFill>
              </a:rPr>
              <a:t> </a:t>
            </a:r>
            <a:r>
              <a:rPr lang="en-US" sz="2800" dirty="0" smtClean="0">
                <a:solidFill>
                  <a:srgbClr val="002060"/>
                </a:solidFill>
              </a:rPr>
              <a:t>30%</a:t>
            </a:r>
          </a:p>
          <a:p>
            <a:r>
              <a:rPr lang="en-US" sz="2800" dirty="0">
                <a:solidFill>
                  <a:srgbClr val="002060"/>
                </a:solidFill>
              </a:rPr>
              <a:t>Patient-controlled </a:t>
            </a:r>
            <a:r>
              <a:rPr lang="en-US" sz="2800" dirty="0" smtClean="0">
                <a:solidFill>
                  <a:srgbClr val="002060"/>
                </a:solidFill>
              </a:rPr>
              <a:t>analgesia </a:t>
            </a:r>
          </a:p>
          <a:p>
            <a:r>
              <a:rPr lang="en-US" sz="2800" dirty="0" smtClean="0">
                <a:solidFill>
                  <a:srgbClr val="002060"/>
                </a:solidFill>
              </a:rPr>
              <a:t>Sensitivity </a:t>
            </a:r>
            <a:r>
              <a:rPr lang="en-US" sz="2800" dirty="0">
                <a:solidFill>
                  <a:srgbClr val="002060"/>
                </a:solidFill>
              </a:rPr>
              <a:t>to analgesics varies </a:t>
            </a:r>
            <a:endParaRPr lang="en-US" sz="2800" dirty="0" smtClean="0">
              <a:solidFill>
                <a:srgbClr val="002060"/>
              </a:solidFill>
            </a:endParaRPr>
          </a:p>
          <a:p>
            <a:pPr lvl="1"/>
            <a:r>
              <a:rPr lang="en-US" sz="1800" dirty="0">
                <a:solidFill>
                  <a:srgbClr val="002060"/>
                </a:solidFill>
              </a:rPr>
              <a:t>F</a:t>
            </a:r>
            <a:r>
              <a:rPr lang="en-US" sz="1800" dirty="0" smtClean="0">
                <a:solidFill>
                  <a:srgbClr val="002060"/>
                </a:solidFill>
              </a:rPr>
              <a:t>rom </a:t>
            </a:r>
            <a:r>
              <a:rPr lang="en-US" sz="1800" dirty="0">
                <a:solidFill>
                  <a:srgbClr val="002060"/>
                </a:solidFill>
              </a:rPr>
              <a:t>increased sensitivity </a:t>
            </a:r>
            <a:r>
              <a:rPr lang="en-US" sz="1800" dirty="0" smtClean="0">
                <a:solidFill>
                  <a:srgbClr val="002060"/>
                </a:solidFill>
              </a:rPr>
              <a:t>to </a:t>
            </a:r>
            <a:r>
              <a:rPr lang="en-US" sz="1800" dirty="0">
                <a:solidFill>
                  <a:srgbClr val="002060"/>
                </a:solidFill>
              </a:rPr>
              <a:t>tolerance</a:t>
            </a:r>
          </a:p>
        </p:txBody>
      </p:sp>
    </p:spTree>
    <p:extLst>
      <p:ext uri="{BB962C8B-B14F-4D97-AF65-F5344CB8AC3E}">
        <p14:creationId xmlns:p14="http://schemas.microsoft.com/office/powerpoint/2010/main" val="8341162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Pain management</a:t>
            </a:r>
            <a:endParaRPr lang="th-TH"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Treatment of opioid tolerance includes </a:t>
            </a:r>
          </a:p>
          <a:p>
            <a:pPr lvl="1"/>
            <a:r>
              <a:rPr lang="en-US" sz="1800" dirty="0">
                <a:solidFill>
                  <a:srgbClr val="002060"/>
                </a:solidFill>
              </a:rPr>
              <a:t>S</a:t>
            </a:r>
            <a:r>
              <a:rPr lang="en-US" sz="1800" dirty="0" smtClean="0">
                <a:solidFill>
                  <a:srgbClr val="002060"/>
                </a:solidFill>
              </a:rPr>
              <a:t>witching </a:t>
            </a:r>
            <a:r>
              <a:rPr lang="en-US" sz="1800" dirty="0">
                <a:solidFill>
                  <a:srgbClr val="002060"/>
                </a:solidFill>
              </a:rPr>
              <a:t>of opioids (morphine →fentanyl → methadone) </a:t>
            </a:r>
          </a:p>
          <a:p>
            <a:pPr lvl="1"/>
            <a:r>
              <a:rPr lang="en-US" sz="1800" dirty="0" err="1">
                <a:solidFill>
                  <a:srgbClr val="002060"/>
                </a:solidFill>
              </a:rPr>
              <a:t>C</a:t>
            </a:r>
            <a:r>
              <a:rPr lang="en-US" sz="1800" dirty="0" err="1" smtClean="0">
                <a:solidFill>
                  <a:srgbClr val="002060"/>
                </a:solidFill>
              </a:rPr>
              <a:t>oadministration</a:t>
            </a:r>
            <a:r>
              <a:rPr lang="en-US" sz="1800" dirty="0" smtClean="0">
                <a:solidFill>
                  <a:srgbClr val="002060"/>
                </a:solidFill>
              </a:rPr>
              <a:t> </a:t>
            </a:r>
            <a:r>
              <a:rPr lang="en-US" sz="1800" dirty="0">
                <a:solidFill>
                  <a:srgbClr val="002060"/>
                </a:solidFill>
              </a:rPr>
              <a:t>of drugs acting on </a:t>
            </a:r>
            <a:r>
              <a:rPr lang="en-US" sz="1800" dirty="0" err="1">
                <a:solidFill>
                  <a:srgbClr val="002060"/>
                </a:solidFill>
              </a:rPr>
              <a:t>nonopioid</a:t>
            </a:r>
            <a:r>
              <a:rPr lang="en-US" sz="1800" dirty="0">
                <a:solidFill>
                  <a:srgbClr val="002060"/>
                </a:solidFill>
              </a:rPr>
              <a:t> </a:t>
            </a:r>
            <a:r>
              <a:rPr lang="en-US" sz="1800" dirty="0" smtClean="0">
                <a:solidFill>
                  <a:srgbClr val="002060"/>
                </a:solidFill>
              </a:rPr>
              <a:t>receptors (ketamine</a:t>
            </a:r>
            <a:r>
              <a:rPr lang="en-US" sz="1800" dirty="0" smtClean="0">
                <a:solidFill>
                  <a:srgbClr val="002060"/>
                </a:solidFill>
              </a:rPr>
              <a:t>, NSAIDS, </a:t>
            </a:r>
            <a:r>
              <a:rPr lang="el-GR" sz="1800" dirty="0">
                <a:solidFill>
                  <a:srgbClr val="002060"/>
                </a:solidFill>
              </a:rPr>
              <a:t>α2-</a:t>
            </a:r>
            <a:r>
              <a:rPr lang="en-US" sz="1800" dirty="0" smtClean="0">
                <a:solidFill>
                  <a:srgbClr val="002060"/>
                </a:solidFill>
              </a:rPr>
              <a:t>agonist, </a:t>
            </a:r>
            <a:r>
              <a:rPr lang="en-US" sz="1800" dirty="0" smtClean="0">
                <a:solidFill>
                  <a:srgbClr val="002060"/>
                </a:solidFill>
              </a:rPr>
              <a:t>gabapentin)</a:t>
            </a:r>
            <a:endParaRPr lang="th-TH" sz="1800" dirty="0">
              <a:solidFill>
                <a:srgbClr val="002060"/>
              </a:solidFill>
            </a:endParaRPr>
          </a:p>
          <a:p>
            <a:r>
              <a:rPr lang="en-US" sz="2800" dirty="0">
                <a:solidFill>
                  <a:srgbClr val="002060"/>
                </a:solidFill>
              </a:rPr>
              <a:t>Acetaminophen and </a:t>
            </a:r>
            <a:r>
              <a:rPr lang="en-US" sz="2800" dirty="0" err="1">
                <a:solidFill>
                  <a:srgbClr val="002060"/>
                </a:solidFill>
              </a:rPr>
              <a:t>nonsteroidal</a:t>
            </a:r>
            <a:r>
              <a:rPr lang="en-US" sz="2800" dirty="0">
                <a:solidFill>
                  <a:srgbClr val="002060"/>
                </a:solidFill>
              </a:rPr>
              <a:t> </a:t>
            </a:r>
            <a:r>
              <a:rPr lang="en-US" sz="2800" dirty="0" err="1" smtClean="0">
                <a:solidFill>
                  <a:srgbClr val="002060"/>
                </a:solidFill>
              </a:rPr>
              <a:t>antiinflammatory</a:t>
            </a:r>
            <a:r>
              <a:rPr lang="en-US" sz="2800" dirty="0" smtClean="0">
                <a:solidFill>
                  <a:srgbClr val="002060"/>
                </a:solidFill>
              </a:rPr>
              <a:t> drugs </a:t>
            </a:r>
            <a:r>
              <a:rPr lang="en-US" sz="2800" dirty="0">
                <a:solidFill>
                  <a:srgbClr val="002060"/>
                </a:solidFill>
              </a:rPr>
              <a:t>(</a:t>
            </a:r>
            <a:r>
              <a:rPr lang="en-US" sz="2800" dirty="0" smtClean="0">
                <a:solidFill>
                  <a:srgbClr val="002060"/>
                </a:solidFill>
              </a:rPr>
              <a:t>NSAIDs)</a:t>
            </a:r>
          </a:p>
          <a:p>
            <a:pPr lvl="1"/>
            <a:r>
              <a:rPr lang="en-US" sz="1800" dirty="0">
                <a:solidFill>
                  <a:srgbClr val="002060"/>
                </a:solidFill>
              </a:rPr>
              <a:t>F</a:t>
            </a:r>
            <a:r>
              <a:rPr lang="en-US" sz="1800" dirty="0" smtClean="0">
                <a:solidFill>
                  <a:srgbClr val="002060"/>
                </a:solidFill>
              </a:rPr>
              <a:t>irst-line </a:t>
            </a:r>
            <a:r>
              <a:rPr lang="en-US" sz="1800" dirty="0">
                <a:solidFill>
                  <a:srgbClr val="002060"/>
                </a:solidFill>
              </a:rPr>
              <a:t>analgesic for </a:t>
            </a:r>
            <a:r>
              <a:rPr lang="en-US" sz="1800" dirty="0" smtClean="0">
                <a:solidFill>
                  <a:srgbClr val="002060"/>
                </a:solidFill>
              </a:rPr>
              <a:t>minor burns</a:t>
            </a:r>
          </a:p>
          <a:p>
            <a:r>
              <a:rPr lang="en-US" sz="2800" dirty="0" smtClean="0">
                <a:solidFill>
                  <a:srgbClr val="002060"/>
                </a:solidFill>
              </a:rPr>
              <a:t>NSAIDs </a:t>
            </a:r>
            <a:r>
              <a:rPr lang="en-US" sz="2800" dirty="0">
                <a:solidFill>
                  <a:srgbClr val="002060"/>
                </a:solidFill>
              </a:rPr>
              <a:t>and benzodiazepines are </a:t>
            </a:r>
            <a:r>
              <a:rPr lang="en-US" sz="2800" dirty="0" smtClean="0">
                <a:solidFill>
                  <a:srgbClr val="002060"/>
                </a:solidFill>
              </a:rPr>
              <a:t>combined </a:t>
            </a:r>
            <a:r>
              <a:rPr lang="en-US" sz="2800" dirty="0">
                <a:solidFill>
                  <a:srgbClr val="002060"/>
                </a:solidFill>
              </a:rPr>
              <a:t>with opioids </a:t>
            </a:r>
            <a:endParaRPr lang="en-US" sz="2800" dirty="0" smtClean="0">
              <a:solidFill>
                <a:srgbClr val="002060"/>
              </a:solidFill>
            </a:endParaRPr>
          </a:p>
          <a:p>
            <a:pPr lvl="1"/>
            <a:r>
              <a:rPr lang="en-US" dirty="0" smtClean="0">
                <a:solidFill>
                  <a:srgbClr val="002060"/>
                </a:solidFill>
              </a:rPr>
              <a:t>to </a:t>
            </a:r>
            <a:r>
              <a:rPr lang="en-US" dirty="0">
                <a:solidFill>
                  <a:srgbClr val="002060"/>
                </a:solidFill>
              </a:rPr>
              <a:t>relieve procedural pain</a:t>
            </a:r>
            <a:endParaRPr lang="en-US" dirty="0" smtClean="0">
              <a:solidFill>
                <a:srgbClr val="002060"/>
              </a:solidFill>
            </a:endParaRPr>
          </a:p>
        </p:txBody>
      </p:sp>
    </p:spTree>
    <p:extLst>
      <p:ext uri="{BB962C8B-B14F-4D97-AF65-F5344CB8AC3E}">
        <p14:creationId xmlns:p14="http://schemas.microsoft.com/office/powerpoint/2010/main" val="825443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idx="1"/>
          </p:nvPr>
        </p:nvSpPr>
        <p:spPr/>
        <p:txBody>
          <a:bodyPr/>
          <a:lstStyle/>
          <a:p>
            <a:endParaRPr lang="th-TH"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601" y="89452"/>
            <a:ext cx="6902799" cy="6768548"/>
          </a:xfrm>
          <a:prstGeom prst="rect">
            <a:avLst/>
          </a:prstGeom>
          <a:noFill/>
          <a:ln w="9525">
            <a:solidFill>
              <a:schemeClr val="tx1"/>
            </a:solidFill>
            <a:miter lim="800000"/>
            <a:headEnd/>
            <a:tailEnd/>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347482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Pain management</a:t>
            </a:r>
            <a:endParaRPr lang="th-TH" dirty="0"/>
          </a:p>
        </p:txBody>
      </p:sp>
      <p:sp>
        <p:nvSpPr>
          <p:cNvPr id="3" name="ตัวแทนเนื้อหา 2"/>
          <p:cNvSpPr>
            <a:spLocks noGrp="1"/>
          </p:cNvSpPr>
          <p:nvPr>
            <p:ph idx="1"/>
          </p:nvPr>
        </p:nvSpPr>
        <p:spPr/>
        <p:txBody>
          <a:bodyPr>
            <a:normAutofit/>
          </a:bodyPr>
          <a:lstStyle/>
          <a:p>
            <a:r>
              <a:rPr lang="en-US" sz="2800" dirty="0" err="1" smtClean="0">
                <a:solidFill>
                  <a:srgbClr val="002060"/>
                </a:solidFill>
              </a:rPr>
              <a:t>Dexmedetomidine</a:t>
            </a:r>
            <a:r>
              <a:rPr lang="en-US" sz="2800" dirty="0" smtClean="0">
                <a:solidFill>
                  <a:srgbClr val="002060"/>
                </a:solidFill>
              </a:rPr>
              <a:t> </a:t>
            </a:r>
          </a:p>
          <a:p>
            <a:pPr lvl="1"/>
            <a:r>
              <a:rPr lang="en-US" sz="1800" dirty="0">
                <a:solidFill>
                  <a:srgbClr val="002060"/>
                </a:solidFill>
              </a:rPr>
              <a:t>U</a:t>
            </a:r>
            <a:r>
              <a:rPr lang="en-US" sz="1800" dirty="0" smtClean="0">
                <a:solidFill>
                  <a:srgbClr val="002060"/>
                </a:solidFill>
              </a:rPr>
              <a:t>sed </a:t>
            </a:r>
            <a:r>
              <a:rPr lang="en-US" sz="1800" dirty="0" smtClean="0">
                <a:solidFill>
                  <a:srgbClr val="002060"/>
                </a:solidFill>
              </a:rPr>
              <a:t>to provide sedation–analgesia</a:t>
            </a:r>
          </a:p>
          <a:p>
            <a:pPr lvl="1"/>
            <a:r>
              <a:rPr lang="en-US" sz="1800" dirty="0">
                <a:solidFill>
                  <a:srgbClr val="002060"/>
                </a:solidFill>
              </a:rPr>
              <a:t>T</a:t>
            </a:r>
            <a:r>
              <a:rPr lang="en-US" sz="1800" dirty="0" smtClean="0">
                <a:solidFill>
                  <a:srgbClr val="002060"/>
                </a:solidFill>
              </a:rPr>
              <a:t>o </a:t>
            </a:r>
            <a:r>
              <a:rPr lang="en-US" sz="1800" dirty="0" smtClean="0">
                <a:solidFill>
                  <a:srgbClr val="002060"/>
                </a:solidFill>
              </a:rPr>
              <a:t>decrease opioid requirements</a:t>
            </a:r>
            <a:endParaRPr lang="th-TH" sz="1800" dirty="0">
              <a:solidFill>
                <a:srgbClr val="002060"/>
              </a:solidFill>
            </a:endParaRPr>
          </a:p>
        </p:txBody>
      </p:sp>
    </p:spTree>
    <p:extLst>
      <p:ext uri="{BB962C8B-B14F-4D97-AF65-F5344CB8AC3E}">
        <p14:creationId xmlns:p14="http://schemas.microsoft.com/office/powerpoint/2010/main" val="42947065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a:t>Pain management</a:t>
            </a:r>
            <a:endParaRPr lang="th-TH" dirty="0"/>
          </a:p>
        </p:txBody>
      </p:sp>
      <p:sp>
        <p:nvSpPr>
          <p:cNvPr id="3" name="ตัวแทนเนื้อหา 2"/>
          <p:cNvSpPr>
            <a:spLocks noGrp="1"/>
          </p:cNvSpPr>
          <p:nvPr>
            <p:ph idx="1"/>
          </p:nvPr>
        </p:nvSpPr>
        <p:spPr/>
        <p:txBody>
          <a:bodyPr/>
          <a:lstStyle/>
          <a:p>
            <a:endParaRPr lang="th-TH"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4" y="2060848"/>
            <a:ext cx="9144000" cy="363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3882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p:cNvSpPr>
            <a:spLocks noGrp="1"/>
          </p:cNvSpPr>
          <p:nvPr>
            <p:ph type="ctrTitle"/>
          </p:nvPr>
        </p:nvSpPr>
        <p:spPr/>
        <p:txBody>
          <a:bodyPr/>
          <a:lstStyle/>
          <a:p>
            <a:r>
              <a:rPr lang="en-US" b="1" dirty="0" smtClean="0"/>
              <a:t>Thank you</a:t>
            </a:r>
            <a:endParaRPr lang="th-TH" b="1" dirty="0"/>
          </a:p>
        </p:txBody>
      </p:sp>
      <p:sp>
        <p:nvSpPr>
          <p:cNvPr id="5" name="ชื่อเรื่องรอง 4"/>
          <p:cNvSpPr>
            <a:spLocks noGrp="1"/>
          </p:cNvSpPr>
          <p:nvPr>
            <p:ph type="subTitle" idx="1"/>
          </p:nvPr>
        </p:nvSpPr>
        <p:spPr/>
        <p:txBody>
          <a:bodyPr/>
          <a:lstStyle/>
          <a:p>
            <a:endParaRPr lang="th-TH"/>
          </a:p>
        </p:txBody>
      </p:sp>
    </p:spTree>
    <p:extLst>
      <p:ext uri="{BB962C8B-B14F-4D97-AF65-F5344CB8AC3E}">
        <p14:creationId xmlns:p14="http://schemas.microsoft.com/office/powerpoint/2010/main" val="4227568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idx="1"/>
          </p:nvPr>
        </p:nvSpPr>
        <p:spPr/>
        <p:txBody>
          <a:bodyPr/>
          <a:lstStyle/>
          <a:p>
            <a:endParaRPr lang="th-TH"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6840760" cy="6685035"/>
          </a:xfrm>
          <a:prstGeom prst="rect">
            <a:avLst/>
          </a:prstGeom>
          <a:noFill/>
          <a:ln w="9525">
            <a:solidFill>
              <a:schemeClr val="tx1"/>
            </a:solidFill>
            <a:miter lim="800000"/>
            <a:headEnd/>
            <a:tailEnd/>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4779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Inhalation injury</a:t>
            </a:r>
            <a:endParaRPr lang="th-TH" b="1" dirty="0"/>
          </a:p>
        </p:txBody>
      </p:sp>
      <p:sp>
        <p:nvSpPr>
          <p:cNvPr id="3" name="ตัวแทนเนื้อหา 2"/>
          <p:cNvSpPr>
            <a:spLocks noGrp="1"/>
          </p:cNvSpPr>
          <p:nvPr>
            <p:ph idx="1"/>
          </p:nvPr>
        </p:nvSpPr>
        <p:spPr/>
        <p:txBody>
          <a:bodyPr>
            <a:normAutofit/>
          </a:bodyPr>
          <a:lstStyle/>
          <a:p>
            <a:r>
              <a:rPr lang="en-US" sz="2800" dirty="0">
                <a:solidFill>
                  <a:srgbClr val="002060"/>
                </a:solidFill>
              </a:rPr>
              <a:t>I</a:t>
            </a:r>
            <a:r>
              <a:rPr lang="en-US" sz="2800" dirty="0" smtClean="0">
                <a:solidFill>
                  <a:srgbClr val="002060"/>
                </a:solidFill>
              </a:rPr>
              <a:t>ncrease </a:t>
            </a:r>
            <a:r>
              <a:rPr lang="en-US" sz="2800" dirty="0" smtClean="0">
                <a:solidFill>
                  <a:srgbClr val="002060"/>
                </a:solidFill>
              </a:rPr>
              <a:t>the morbidity </a:t>
            </a:r>
            <a:r>
              <a:rPr lang="en-US" sz="2800" dirty="0">
                <a:solidFill>
                  <a:srgbClr val="002060"/>
                </a:solidFill>
              </a:rPr>
              <a:t>and mortality</a:t>
            </a:r>
            <a:endParaRPr lang="en-US" sz="2800" dirty="0" smtClean="0">
              <a:solidFill>
                <a:srgbClr val="002060"/>
              </a:solidFill>
            </a:endParaRPr>
          </a:p>
          <a:p>
            <a:r>
              <a:rPr lang="en-US" sz="2800" dirty="0" smtClean="0">
                <a:solidFill>
                  <a:srgbClr val="002060"/>
                </a:solidFill>
              </a:rPr>
              <a:t>Increase resuscitation </a:t>
            </a:r>
            <a:r>
              <a:rPr lang="en-US" sz="2800" dirty="0" smtClean="0">
                <a:solidFill>
                  <a:srgbClr val="002060"/>
                </a:solidFill>
              </a:rPr>
              <a:t>fluid </a:t>
            </a:r>
            <a:r>
              <a:rPr lang="en-US" sz="2800" dirty="0">
                <a:solidFill>
                  <a:srgbClr val="002060"/>
                </a:solidFill>
              </a:rPr>
              <a:t>requirements </a:t>
            </a:r>
            <a:r>
              <a:rPr lang="en-US" sz="2800" dirty="0" smtClean="0">
                <a:solidFill>
                  <a:srgbClr val="002060"/>
                </a:solidFill>
              </a:rPr>
              <a:t>up </a:t>
            </a:r>
            <a:r>
              <a:rPr lang="en-US" sz="2800" dirty="0">
                <a:solidFill>
                  <a:srgbClr val="002060"/>
                </a:solidFill>
              </a:rPr>
              <a:t>to 50</a:t>
            </a:r>
            <a:r>
              <a:rPr lang="en-US" sz="2800" dirty="0" smtClean="0">
                <a:solidFill>
                  <a:srgbClr val="002060"/>
                </a:solidFill>
              </a:rPr>
              <a:t>%</a:t>
            </a:r>
          </a:p>
          <a:p>
            <a:r>
              <a:rPr lang="en-US" sz="2800" dirty="0" smtClean="0">
                <a:solidFill>
                  <a:srgbClr val="002060"/>
                </a:solidFill>
              </a:rPr>
              <a:t>Chest radiographs </a:t>
            </a:r>
            <a:r>
              <a:rPr lang="en-US" sz="2800" dirty="0">
                <a:solidFill>
                  <a:srgbClr val="002060"/>
                </a:solidFill>
              </a:rPr>
              <a:t>are usually </a:t>
            </a:r>
            <a:r>
              <a:rPr lang="en-US" sz="2800" dirty="0" smtClean="0">
                <a:solidFill>
                  <a:srgbClr val="002060"/>
                </a:solidFill>
              </a:rPr>
              <a:t>normal</a:t>
            </a:r>
          </a:p>
          <a:p>
            <a:r>
              <a:rPr lang="en-US" sz="2800" dirty="0" smtClean="0">
                <a:solidFill>
                  <a:srgbClr val="002060"/>
                </a:solidFill>
              </a:rPr>
              <a:t>Mechanisms</a:t>
            </a:r>
          </a:p>
          <a:p>
            <a:pPr lvl="1"/>
            <a:r>
              <a:rPr lang="en-US" sz="1800" dirty="0">
                <a:solidFill>
                  <a:srgbClr val="002060"/>
                </a:solidFill>
              </a:rPr>
              <a:t>D</a:t>
            </a:r>
            <a:r>
              <a:rPr lang="en-US" sz="1800" dirty="0" smtClean="0">
                <a:solidFill>
                  <a:srgbClr val="002060"/>
                </a:solidFill>
              </a:rPr>
              <a:t>irect </a:t>
            </a:r>
            <a:r>
              <a:rPr lang="en-US" sz="1800" dirty="0">
                <a:solidFill>
                  <a:srgbClr val="002060"/>
                </a:solidFill>
              </a:rPr>
              <a:t>injury </a:t>
            </a:r>
            <a:r>
              <a:rPr lang="en-US" sz="1800" dirty="0" smtClean="0">
                <a:solidFill>
                  <a:srgbClr val="002060"/>
                </a:solidFill>
              </a:rPr>
              <a:t>from </a:t>
            </a:r>
            <a:r>
              <a:rPr lang="en-US" sz="1800" dirty="0" smtClean="0">
                <a:solidFill>
                  <a:srgbClr val="002060"/>
                </a:solidFill>
              </a:rPr>
              <a:t>hot </a:t>
            </a:r>
            <a:r>
              <a:rPr lang="en-US" sz="1800" dirty="0" smtClean="0">
                <a:solidFill>
                  <a:srgbClr val="002060"/>
                </a:solidFill>
              </a:rPr>
              <a:t>gases</a:t>
            </a:r>
          </a:p>
          <a:p>
            <a:pPr lvl="1"/>
            <a:r>
              <a:rPr lang="en-US" sz="1800" dirty="0">
                <a:solidFill>
                  <a:srgbClr val="002060"/>
                </a:solidFill>
              </a:rPr>
              <a:t>C</a:t>
            </a:r>
            <a:r>
              <a:rPr lang="en-US" sz="1800" dirty="0" smtClean="0">
                <a:solidFill>
                  <a:srgbClr val="002060"/>
                </a:solidFill>
              </a:rPr>
              <a:t>hemical </a:t>
            </a:r>
            <a:r>
              <a:rPr lang="en-US" sz="1800" dirty="0">
                <a:solidFill>
                  <a:srgbClr val="002060"/>
                </a:solidFill>
              </a:rPr>
              <a:t>injury </a:t>
            </a:r>
            <a:r>
              <a:rPr lang="en-US" sz="1800" dirty="0" smtClean="0">
                <a:solidFill>
                  <a:srgbClr val="002060"/>
                </a:solidFill>
              </a:rPr>
              <a:t>due </a:t>
            </a:r>
            <a:r>
              <a:rPr lang="en-US" sz="1800" dirty="0">
                <a:solidFill>
                  <a:srgbClr val="002060"/>
                </a:solidFill>
              </a:rPr>
              <a:t>to </a:t>
            </a:r>
            <a:r>
              <a:rPr lang="en-US" sz="1800" dirty="0" smtClean="0">
                <a:solidFill>
                  <a:srgbClr val="002060"/>
                </a:solidFill>
              </a:rPr>
              <a:t>toxic </a:t>
            </a:r>
            <a:r>
              <a:rPr lang="en-US" sz="1800" dirty="0" smtClean="0">
                <a:solidFill>
                  <a:srgbClr val="002060"/>
                </a:solidFill>
              </a:rPr>
              <a:t>products</a:t>
            </a:r>
          </a:p>
          <a:p>
            <a:pPr lvl="1"/>
            <a:r>
              <a:rPr lang="en-US" sz="1800" dirty="0">
                <a:solidFill>
                  <a:srgbClr val="002060"/>
                </a:solidFill>
              </a:rPr>
              <a:t>I</a:t>
            </a:r>
            <a:r>
              <a:rPr lang="en-US" sz="1800" dirty="0" smtClean="0">
                <a:solidFill>
                  <a:srgbClr val="002060"/>
                </a:solidFill>
              </a:rPr>
              <a:t>mpairment </a:t>
            </a:r>
            <a:r>
              <a:rPr lang="en-US" sz="1800" dirty="0" smtClean="0">
                <a:solidFill>
                  <a:srgbClr val="002060"/>
                </a:solidFill>
              </a:rPr>
              <a:t>of </a:t>
            </a:r>
            <a:r>
              <a:rPr lang="en-US" sz="1800" dirty="0">
                <a:solidFill>
                  <a:srgbClr val="002060"/>
                </a:solidFill>
              </a:rPr>
              <a:t>oxygen </a:t>
            </a:r>
            <a:r>
              <a:rPr lang="en-US" sz="1800" dirty="0" smtClean="0">
                <a:solidFill>
                  <a:srgbClr val="002060"/>
                </a:solidFill>
              </a:rPr>
              <a:t>transport/utilization </a:t>
            </a:r>
            <a:r>
              <a:rPr lang="en-US" sz="1800" dirty="0">
                <a:solidFill>
                  <a:srgbClr val="002060"/>
                </a:solidFill>
              </a:rPr>
              <a:t>by </a:t>
            </a:r>
            <a:r>
              <a:rPr lang="en-US" sz="1800" dirty="0" smtClean="0">
                <a:solidFill>
                  <a:srgbClr val="002060"/>
                </a:solidFill>
              </a:rPr>
              <a:t>carbon </a:t>
            </a:r>
            <a:r>
              <a:rPr lang="en-US" sz="1800" dirty="0">
                <a:solidFill>
                  <a:srgbClr val="002060"/>
                </a:solidFill>
              </a:rPr>
              <a:t>monoxide and cyanide</a:t>
            </a:r>
            <a:endParaRPr lang="th-TH" sz="1800" dirty="0">
              <a:solidFill>
                <a:srgbClr val="002060"/>
              </a:solidFill>
            </a:endParaRPr>
          </a:p>
        </p:txBody>
      </p:sp>
    </p:spTree>
    <p:extLst>
      <p:ext uri="{BB962C8B-B14F-4D97-AF65-F5344CB8AC3E}">
        <p14:creationId xmlns:p14="http://schemas.microsoft.com/office/powerpoint/2010/main" val="3443263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idx="1"/>
          </p:nvPr>
        </p:nvSpPr>
        <p:spPr/>
        <p:txBody>
          <a:bodyPr/>
          <a:lstStyle/>
          <a:p>
            <a:endParaRPr lang="th-TH"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7924512" cy="6408712"/>
          </a:xfrm>
          <a:prstGeom prst="rect">
            <a:avLst/>
          </a:prstGeom>
          <a:noFill/>
          <a:ln w="9525">
            <a:solidFill>
              <a:schemeClr val="tx1"/>
            </a:solidFill>
            <a:miter lim="800000"/>
            <a:headEnd/>
            <a:tailEnd/>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76078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สาระสำคัญ">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1506</TotalTime>
  <Words>1806</Words>
  <Application>Microsoft Office PowerPoint</Application>
  <PresentationFormat>นำเสนอทางหน้าจอ (4:3)</PresentationFormat>
  <Paragraphs>340</Paragraphs>
  <Slides>62</Slides>
  <Notes>5</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62</vt:i4>
      </vt:variant>
    </vt:vector>
  </HeadingPairs>
  <TitlesOfParts>
    <vt:vector size="63" baseType="lpstr">
      <vt:lpstr>Executive</vt:lpstr>
      <vt:lpstr>Acute and Perioperative Care of Burn-injured Patient</vt:lpstr>
      <vt:lpstr>งานนำเสนอ PowerPoint</vt:lpstr>
      <vt:lpstr>Burn injury pathophysiology</vt:lpstr>
      <vt:lpstr>Burn injury pathophysiology</vt:lpstr>
      <vt:lpstr>งานนำเสนอ PowerPoint</vt:lpstr>
      <vt:lpstr>งานนำเสนอ PowerPoint</vt:lpstr>
      <vt:lpstr>งานนำเสนอ PowerPoint</vt:lpstr>
      <vt:lpstr>Inhalation injury</vt:lpstr>
      <vt:lpstr>งานนำเสนอ PowerPoint</vt:lpstr>
      <vt:lpstr>Inhalation injury</vt:lpstr>
      <vt:lpstr>Inhalation injury</vt:lpstr>
      <vt:lpstr>Inhalation injury</vt:lpstr>
      <vt:lpstr>Initial evaluation and management</vt:lpstr>
      <vt:lpstr>Fluid resuscitation</vt:lpstr>
      <vt:lpstr>Fluid resuscitation</vt:lpstr>
      <vt:lpstr>งานนำเสนอ PowerPoint</vt:lpstr>
      <vt:lpstr>Lund–Browder burn diagram and table</vt:lpstr>
      <vt:lpstr>งานนำเสนอ PowerPoint</vt:lpstr>
      <vt:lpstr>Fluid resuscitation</vt:lpstr>
      <vt:lpstr>Fluid resuscitation</vt:lpstr>
      <vt:lpstr>Fluid resuscitation update</vt:lpstr>
      <vt:lpstr>Fluid resuscitation update</vt:lpstr>
      <vt:lpstr>Fluid resuscitation update</vt:lpstr>
      <vt:lpstr>Anesthetic management</vt:lpstr>
      <vt:lpstr>Preoperative Evaluation</vt:lpstr>
      <vt:lpstr>Preoperative evaluation</vt:lpstr>
      <vt:lpstr>Intraoperative Evaluation</vt:lpstr>
      <vt:lpstr>Airway management</vt:lpstr>
      <vt:lpstr>Airway management</vt:lpstr>
      <vt:lpstr>Vascular access</vt:lpstr>
      <vt:lpstr>Ventilatory management</vt:lpstr>
      <vt:lpstr>Ventilatory management</vt:lpstr>
      <vt:lpstr>Monitoring </vt:lpstr>
      <vt:lpstr>Monitoring </vt:lpstr>
      <vt:lpstr>Intrahospital patient transport</vt:lpstr>
      <vt:lpstr>Phamacologic considerations</vt:lpstr>
      <vt:lpstr>Phamacologic considerations</vt:lpstr>
      <vt:lpstr>Phamacologic considerations</vt:lpstr>
      <vt:lpstr>Phamacologic considerations</vt:lpstr>
      <vt:lpstr>Muscle relaxants</vt:lpstr>
      <vt:lpstr>Muscle relaxants</vt:lpstr>
      <vt:lpstr>Muscle relaxants</vt:lpstr>
      <vt:lpstr>Anesthetic drugs</vt:lpstr>
      <vt:lpstr>Opioids </vt:lpstr>
      <vt:lpstr>งานนำเสนอ PowerPoint</vt:lpstr>
      <vt:lpstr>Opioids</vt:lpstr>
      <vt:lpstr>Ketamine </vt:lpstr>
      <vt:lpstr>Regional anesthesia</vt:lpstr>
      <vt:lpstr>Metabolic and nutritional management</vt:lpstr>
      <vt:lpstr>Blood loss during burn wound excision</vt:lpstr>
      <vt:lpstr>Blood loss during burn wound excision</vt:lpstr>
      <vt:lpstr>Intraoperative fluid administration and blood transfusion</vt:lpstr>
      <vt:lpstr> Intraoperative fluid  administration and blood  transfusion</vt:lpstr>
      <vt:lpstr>Temperature management</vt:lpstr>
      <vt:lpstr>Temperature management</vt:lpstr>
      <vt:lpstr>Postoperative care</vt:lpstr>
      <vt:lpstr>Postoperative care</vt:lpstr>
      <vt:lpstr>Pain management</vt:lpstr>
      <vt:lpstr>Pain management</vt:lpstr>
      <vt:lpstr>Pain management</vt:lpstr>
      <vt:lpstr>Pain management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and Perioperative Care of Burn-injured Patient</dc:title>
  <dc:creator>dell</dc:creator>
  <cp:lastModifiedBy>dell</cp:lastModifiedBy>
  <cp:revision>84</cp:revision>
  <dcterms:created xsi:type="dcterms:W3CDTF">2016-09-08T16:44:55Z</dcterms:created>
  <dcterms:modified xsi:type="dcterms:W3CDTF">2016-09-12T18:05:16Z</dcterms:modified>
</cp:coreProperties>
</file>